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0"/>
  </p:notesMasterIdLst>
  <p:sldIdLst>
    <p:sldId id="358" r:id="rId2"/>
    <p:sldId id="630" r:id="rId3"/>
    <p:sldId id="635" r:id="rId4"/>
    <p:sldId id="647" r:id="rId5"/>
    <p:sldId id="648" r:id="rId6"/>
    <p:sldId id="649" r:id="rId7"/>
    <p:sldId id="650" r:id="rId8"/>
    <p:sldId id="651" r:id="rId9"/>
    <p:sldId id="652" r:id="rId10"/>
    <p:sldId id="653" r:id="rId11"/>
    <p:sldId id="654" r:id="rId12"/>
    <p:sldId id="660" r:id="rId13"/>
    <p:sldId id="656" r:id="rId14"/>
    <p:sldId id="657" r:id="rId15"/>
    <p:sldId id="658" r:id="rId16"/>
    <p:sldId id="659" r:id="rId17"/>
    <p:sldId id="655" r:id="rId18"/>
    <p:sldId id="661" r:id="rId19"/>
    <p:sldId id="662" r:id="rId20"/>
    <p:sldId id="664" r:id="rId21"/>
    <p:sldId id="665" r:id="rId22"/>
    <p:sldId id="666" r:id="rId23"/>
    <p:sldId id="667" r:id="rId24"/>
    <p:sldId id="668" r:id="rId25"/>
    <p:sldId id="669" r:id="rId26"/>
    <p:sldId id="671" r:id="rId27"/>
    <p:sldId id="670" r:id="rId28"/>
    <p:sldId id="672" r:id="rId29"/>
    <p:sldId id="716" r:id="rId30"/>
    <p:sldId id="717" r:id="rId31"/>
    <p:sldId id="718" r:id="rId32"/>
    <p:sldId id="719" r:id="rId33"/>
    <p:sldId id="720" r:id="rId34"/>
    <p:sldId id="721" r:id="rId35"/>
    <p:sldId id="722" r:id="rId36"/>
    <p:sldId id="680" r:id="rId37"/>
    <p:sldId id="731" r:id="rId38"/>
    <p:sldId id="732" r:id="rId39"/>
    <p:sldId id="733" r:id="rId40"/>
    <p:sldId id="734" r:id="rId41"/>
    <p:sldId id="735" r:id="rId42"/>
    <p:sldId id="736" r:id="rId43"/>
    <p:sldId id="737" r:id="rId44"/>
    <p:sldId id="738" r:id="rId45"/>
    <p:sldId id="739" r:id="rId46"/>
    <p:sldId id="740" r:id="rId47"/>
    <p:sldId id="741" r:id="rId48"/>
    <p:sldId id="742" r:id="rId49"/>
    <p:sldId id="743" r:id="rId50"/>
    <p:sldId id="744" r:id="rId51"/>
    <p:sldId id="745" r:id="rId52"/>
    <p:sldId id="746" r:id="rId53"/>
    <p:sldId id="747" r:id="rId54"/>
    <p:sldId id="748" r:id="rId55"/>
    <p:sldId id="749" r:id="rId56"/>
    <p:sldId id="750" r:id="rId57"/>
    <p:sldId id="751" r:id="rId58"/>
    <p:sldId id="715" r:id="rId59"/>
  </p:sldIdLst>
  <p:sldSz cx="9144000" cy="6858000" type="screen4x3"/>
  <p:notesSz cx="6858000" cy="9144000"/>
  <p:embeddedFontLst>
    <p:embeddedFont>
      <p:font typeface="HY헤드라인M" panose="02030600000101010101" pitchFamily="18" charset="-127"/>
      <p:regular r:id="rId61"/>
    </p:embeddedFont>
    <p:embeddedFont>
      <p:font typeface="맑은 고딕" panose="020B0503020000020004" pitchFamily="50" charset="-127"/>
      <p:regular r:id="rId62"/>
      <p:bold r:id="rId6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89BC4"/>
    <a:srgbClr val="266AA8"/>
    <a:srgbClr val="83887C"/>
    <a:srgbClr val="C04459"/>
    <a:srgbClr val="C0C0B8"/>
    <a:srgbClr val="D6D6D0"/>
    <a:srgbClr val="996633"/>
    <a:srgbClr val="A8A89E"/>
    <a:srgbClr val="A87C00"/>
    <a:srgbClr val="6E72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71" autoAdjust="0"/>
    <p:restoredTop sz="79304" autoAdjust="0"/>
  </p:normalViewPr>
  <p:slideViewPr>
    <p:cSldViewPr>
      <p:cViewPr>
        <p:scale>
          <a:sx n="100" d="100"/>
          <a:sy n="100" d="100"/>
        </p:scale>
        <p:origin x="-444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313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E1C00D-214F-4CC5-A3EA-DB7844543564}" type="doc">
      <dgm:prSet loTypeId="urn:microsoft.com/office/officeart/2005/8/layout/vList5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pPr latinLnBrk="1"/>
          <a:endParaRPr lang="ko-KR" altLang="en-US"/>
        </a:p>
      </dgm:t>
    </dgm:pt>
    <dgm:pt modelId="{8A0BF3FF-7FBE-4FA5-8C1F-8B27E2BE0934}">
      <dgm:prSet phldrT="[텍스트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pPr latinLnBrk="1"/>
          <a:r>
            <a:rPr lang="ko-KR" altLang="en-US" sz="1400" b="1" spc="-100" baseline="0" dirty="0" smtClean="0"/>
            <a:t>몸과 마음이 편안해짐</a:t>
          </a:r>
          <a:endParaRPr lang="ko-KR" altLang="en-US" sz="1400" b="1" spc="-100" baseline="0" dirty="0"/>
        </a:p>
      </dgm:t>
    </dgm:pt>
    <dgm:pt modelId="{68792EAE-AB57-481A-A206-C2CECF0BCD71}" type="parTrans" cxnId="{DE473F7F-B586-4C42-A45C-7BEE3AF6A50C}">
      <dgm:prSet/>
      <dgm:spPr/>
      <dgm:t>
        <a:bodyPr/>
        <a:lstStyle/>
        <a:p>
          <a:pPr latinLnBrk="1"/>
          <a:endParaRPr lang="ko-KR" altLang="en-US"/>
        </a:p>
      </dgm:t>
    </dgm:pt>
    <dgm:pt modelId="{80715E1F-87F7-4F93-A5E0-D0E8A49E0B25}" type="sibTrans" cxnId="{DE473F7F-B586-4C42-A45C-7BEE3AF6A50C}">
      <dgm:prSet/>
      <dgm:spPr/>
      <dgm:t>
        <a:bodyPr/>
        <a:lstStyle/>
        <a:p>
          <a:pPr latinLnBrk="1"/>
          <a:endParaRPr lang="ko-KR" altLang="en-US"/>
        </a:p>
      </dgm:t>
    </dgm:pt>
    <dgm:pt modelId="{070F9B9A-EA76-4B77-B310-564B9852340E}">
      <dgm:prSet phldrT="[텍스트]" custT="1"/>
      <dgm:spPr>
        <a:solidFill>
          <a:schemeClr val="bg1">
            <a:lumMod val="85000"/>
          </a:schemeClr>
        </a:solidFill>
      </dgm:spPr>
      <dgm:t>
        <a:bodyPr/>
        <a:lstStyle/>
        <a:p>
          <a:pPr marL="0" latinLnBrk="1">
            <a:lnSpc>
              <a:spcPts val="1500"/>
            </a:lnSpc>
            <a:spcAft>
              <a:spcPts val="0"/>
            </a:spcAft>
          </a:pPr>
          <a:r>
            <a:rPr lang="ko-KR" altLang="en-US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몸과 마음의 교신이 가능해져 신체의 각성 수준을 높여줌</a:t>
          </a:r>
          <a:endParaRPr lang="ko-KR" altLang="en-US" sz="1200" b="1" spc="-1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6FC4042-4B2A-4FBE-BD5F-4CDD7F42497B}" type="parTrans" cxnId="{3E777F08-4A81-4149-A75E-F82E508FFF92}">
      <dgm:prSet/>
      <dgm:spPr/>
      <dgm:t>
        <a:bodyPr/>
        <a:lstStyle/>
        <a:p>
          <a:pPr latinLnBrk="1"/>
          <a:endParaRPr lang="ko-KR" altLang="en-US"/>
        </a:p>
      </dgm:t>
    </dgm:pt>
    <dgm:pt modelId="{4EC1D6B2-D839-44DD-8109-E47277AE73F1}" type="sibTrans" cxnId="{3E777F08-4A81-4149-A75E-F82E508FFF92}">
      <dgm:prSet/>
      <dgm:spPr/>
      <dgm:t>
        <a:bodyPr/>
        <a:lstStyle/>
        <a:p>
          <a:pPr latinLnBrk="1"/>
          <a:endParaRPr lang="ko-KR" altLang="en-US"/>
        </a:p>
      </dgm:t>
    </dgm:pt>
    <dgm:pt modelId="{AECB5EF3-3153-42E9-B41D-81F99F8A750E}">
      <dgm:prSet phldrT="[텍스트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ko-KR" altLang="en-US" sz="1400" b="1" spc="-100" baseline="0" dirty="0" smtClean="0"/>
            <a:t>통증이 줄고 피로가 풀림</a:t>
          </a:r>
          <a:endParaRPr lang="ko-KR" altLang="en-US" sz="1400" b="1" spc="-100" baseline="0" dirty="0"/>
        </a:p>
      </dgm:t>
    </dgm:pt>
    <dgm:pt modelId="{15BA0AB9-1A7D-4188-8384-6AE07AD0CE95}" type="parTrans" cxnId="{391CD016-071B-427D-ADFD-0A49B4859B9C}">
      <dgm:prSet/>
      <dgm:spPr/>
      <dgm:t>
        <a:bodyPr/>
        <a:lstStyle/>
        <a:p>
          <a:pPr latinLnBrk="1"/>
          <a:endParaRPr lang="ko-KR" altLang="en-US"/>
        </a:p>
      </dgm:t>
    </dgm:pt>
    <dgm:pt modelId="{538DC6C5-17F2-4557-A947-61F7F16DD718}" type="sibTrans" cxnId="{391CD016-071B-427D-ADFD-0A49B4859B9C}">
      <dgm:prSet/>
      <dgm:spPr/>
      <dgm:t>
        <a:bodyPr/>
        <a:lstStyle/>
        <a:p>
          <a:pPr latinLnBrk="1"/>
          <a:endParaRPr lang="ko-KR" altLang="en-US"/>
        </a:p>
      </dgm:t>
    </dgm:pt>
    <dgm:pt modelId="{69BE58AB-26FE-43C8-A371-10FAE7420E08}">
      <dgm:prSet phldrT="[텍스트]" custT="1"/>
      <dgm:spPr>
        <a:solidFill>
          <a:schemeClr val="bg1">
            <a:lumMod val="85000"/>
          </a:schemeClr>
        </a:solidFill>
      </dgm:spPr>
      <dgm:t>
        <a:bodyPr/>
        <a:lstStyle/>
        <a:p>
          <a:pPr latinLnBrk="1">
            <a:lnSpc>
              <a:spcPts val="1300"/>
            </a:lnSpc>
          </a:pPr>
          <a:r>
            <a:rPr lang="ko-KR" altLang="en-US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근육 내의 혈액순환이 활발해져 통증을 완화시켜 줌</a:t>
          </a:r>
          <a:endParaRPr lang="ko-KR" altLang="en-US" sz="1200" b="1" spc="-1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FC63552-E8BC-429A-ABC9-028AECF907AA}" type="parTrans" cxnId="{5EA30194-04D6-418D-9D73-0CF333300A68}">
      <dgm:prSet/>
      <dgm:spPr/>
      <dgm:t>
        <a:bodyPr/>
        <a:lstStyle/>
        <a:p>
          <a:pPr latinLnBrk="1"/>
          <a:endParaRPr lang="ko-KR" altLang="en-US"/>
        </a:p>
      </dgm:t>
    </dgm:pt>
    <dgm:pt modelId="{82C70BDC-376D-4F1F-8681-D79DBB58496A}" type="sibTrans" cxnId="{5EA30194-04D6-418D-9D73-0CF333300A68}">
      <dgm:prSet/>
      <dgm:spPr/>
      <dgm:t>
        <a:bodyPr/>
        <a:lstStyle/>
        <a:p>
          <a:pPr latinLnBrk="1"/>
          <a:endParaRPr lang="ko-KR" altLang="en-US"/>
        </a:p>
      </dgm:t>
    </dgm:pt>
    <dgm:pt modelId="{1D5DCF9A-203F-40B4-807D-86CA9BBDEB3E}">
      <dgm:prSet phldrT="[텍스트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pPr latinLnBrk="1"/>
          <a:r>
            <a:rPr lang="ko-KR" altLang="en-US" sz="1400" b="1" spc="-100" baseline="0" dirty="0" smtClean="0"/>
            <a:t>운동능력이 좋아짐</a:t>
          </a:r>
          <a:endParaRPr lang="ko-KR" altLang="en-US" sz="1400" b="1" spc="-100" baseline="0" dirty="0"/>
        </a:p>
      </dgm:t>
    </dgm:pt>
    <dgm:pt modelId="{8980796E-7D09-4A92-BFF1-0A156B48E1CC}" type="parTrans" cxnId="{5118C125-5385-48FD-B114-A32CBFDB4E0E}">
      <dgm:prSet/>
      <dgm:spPr/>
      <dgm:t>
        <a:bodyPr/>
        <a:lstStyle/>
        <a:p>
          <a:pPr latinLnBrk="1"/>
          <a:endParaRPr lang="ko-KR" altLang="en-US"/>
        </a:p>
      </dgm:t>
    </dgm:pt>
    <dgm:pt modelId="{89B9C100-4600-410A-8532-866FBF161E6F}" type="sibTrans" cxnId="{5118C125-5385-48FD-B114-A32CBFDB4E0E}">
      <dgm:prSet/>
      <dgm:spPr/>
      <dgm:t>
        <a:bodyPr/>
        <a:lstStyle/>
        <a:p>
          <a:pPr latinLnBrk="1"/>
          <a:endParaRPr lang="ko-KR" altLang="en-US"/>
        </a:p>
      </dgm:t>
    </dgm:pt>
    <dgm:pt modelId="{2DB05EDF-ADBA-4646-B6ED-C876E4C65A58}">
      <dgm:prSet phldrT="[텍스트]" custT="1"/>
      <dgm:spPr>
        <a:solidFill>
          <a:schemeClr val="bg1">
            <a:lumMod val="85000"/>
          </a:schemeClr>
        </a:solidFill>
      </dgm:spPr>
      <dgm:t>
        <a:bodyPr/>
        <a:lstStyle/>
        <a:p>
          <a:pPr latinLnBrk="1">
            <a:lnSpc>
              <a:spcPts val="1300"/>
            </a:lnSpc>
          </a:pPr>
          <a:r>
            <a:rPr lang="ko-KR" altLang="en-US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관절과 근육의 가동범위를 넓히고 근력강화 효과가 있음</a:t>
          </a:r>
          <a:endParaRPr lang="ko-KR" altLang="en-US" sz="1200" b="1" spc="-1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A448AE5-E949-4C36-8C77-5C6BDA837D05}" type="parTrans" cxnId="{23E31056-DF73-4DAE-BB21-D52C5FC99EEA}">
      <dgm:prSet/>
      <dgm:spPr/>
      <dgm:t>
        <a:bodyPr/>
        <a:lstStyle/>
        <a:p>
          <a:pPr latinLnBrk="1"/>
          <a:endParaRPr lang="ko-KR" altLang="en-US"/>
        </a:p>
      </dgm:t>
    </dgm:pt>
    <dgm:pt modelId="{B886719B-39CD-4789-B758-16F7E474D7BA}" type="sibTrans" cxnId="{23E31056-DF73-4DAE-BB21-D52C5FC99EEA}">
      <dgm:prSet/>
      <dgm:spPr/>
      <dgm:t>
        <a:bodyPr/>
        <a:lstStyle/>
        <a:p>
          <a:pPr latinLnBrk="1"/>
          <a:endParaRPr lang="ko-KR" altLang="en-US"/>
        </a:p>
      </dgm:t>
    </dgm:pt>
    <dgm:pt modelId="{5E86806C-5497-4FAC-A9F3-AE418B237B64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 marL="0" latinLnBrk="1">
            <a:lnSpc>
              <a:spcPts val="1500"/>
            </a:lnSpc>
            <a:spcAft>
              <a:spcPts val="0"/>
            </a:spcAft>
          </a:pPr>
          <a:r>
            <a:rPr lang="ko-KR" altLang="en-US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근육의 긴장을 완화시키고 몸을 편안하게 해줌</a:t>
          </a:r>
          <a:endParaRPr lang="ko-KR" altLang="en-US" sz="1200" b="1" spc="-1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4853EC2-4A58-46FB-9CA9-722D6BA98D06}" type="parTrans" cxnId="{91850E7C-DF1D-45FA-8503-480F08EB5CB0}">
      <dgm:prSet/>
      <dgm:spPr/>
      <dgm:t>
        <a:bodyPr/>
        <a:lstStyle/>
        <a:p>
          <a:pPr latinLnBrk="1"/>
          <a:endParaRPr lang="ko-KR" altLang="en-US"/>
        </a:p>
      </dgm:t>
    </dgm:pt>
    <dgm:pt modelId="{EBEEF6B9-5292-4CF2-A6B9-6B6E70316419}" type="sibTrans" cxnId="{91850E7C-DF1D-45FA-8503-480F08EB5CB0}">
      <dgm:prSet/>
      <dgm:spPr/>
      <dgm:t>
        <a:bodyPr/>
        <a:lstStyle/>
        <a:p>
          <a:pPr latinLnBrk="1"/>
          <a:endParaRPr lang="ko-KR" altLang="en-US"/>
        </a:p>
      </dgm:t>
    </dgm:pt>
    <dgm:pt modelId="{1A588400-4B09-4E41-868A-B84E6A589C2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 marL="0" latinLnBrk="1">
            <a:lnSpc>
              <a:spcPts val="1500"/>
            </a:lnSpc>
            <a:spcAft>
              <a:spcPts val="0"/>
            </a:spcAft>
          </a:pPr>
          <a:r>
            <a:rPr lang="ko-KR" altLang="en-US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중추신경의 긴장을 풀어주며 스트레스 해소에 도움이 됨</a:t>
          </a:r>
          <a:endParaRPr lang="ko-KR" altLang="en-US" sz="1200" b="1" spc="-1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9BA04F2-1E9E-44BF-BD5D-1898FD6ED5A0}" type="parTrans" cxnId="{9762E0AC-15EC-419E-9C13-4060B22110C9}">
      <dgm:prSet/>
      <dgm:spPr/>
      <dgm:t>
        <a:bodyPr/>
        <a:lstStyle/>
        <a:p>
          <a:pPr latinLnBrk="1"/>
          <a:endParaRPr lang="ko-KR" altLang="en-US"/>
        </a:p>
      </dgm:t>
    </dgm:pt>
    <dgm:pt modelId="{38E8097A-3645-40C5-97B6-B43EA1CC25F1}" type="sibTrans" cxnId="{9762E0AC-15EC-419E-9C13-4060B22110C9}">
      <dgm:prSet/>
      <dgm:spPr/>
      <dgm:t>
        <a:bodyPr/>
        <a:lstStyle/>
        <a:p>
          <a:pPr latinLnBrk="1"/>
          <a:endParaRPr lang="ko-KR" altLang="en-US"/>
        </a:p>
      </dgm:t>
    </dgm:pt>
    <dgm:pt modelId="{D90AFE4D-45D1-4350-8F00-EAFF4C298EE5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 latinLnBrk="1">
            <a:lnSpc>
              <a:spcPts val="1300"/>
            </a:lnSpc>
          </a:pPr>
          <a:r>
            <a:rPr lang="ko-KR" altLang="en-US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근육의 길이가 서로 다른 것을 같게 해주어 자세를 교정시켜 줌</a:t>
          </a:r>
          <a:endParaRPr lang="ko-KR" altLang="en-US" sz="1200" b="1" spc="-1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2EF9EBF-DF43-4C11-867D-96179CC7AB91}" type="parTrans" cxnId="{5A85443B-B2FC-4C6B-A776-9C749602F9F7}">
      <dgm:prSet/>
      <dgm:spPr/>
      <dgm:t>
        <a:bodyPr/>
        <a:lstStyle/>
        <a:p>
          <a:pPr latinLnBrk="1"/>
          <a:endParaRPr lang="ko-KR" altLang="en-US"/>
        </a:p>
      </dgm:t>
    </dgm:pt>
    <dgm:pt modelId="{8D749FE4-602D-4BB1-815C-58BDE06FB598}" type="sibTrans" cxnId="{5A85443B-B2FC-4C6B-A776-9C749602F9F7}">
      <dgm:prSet/>
      <dgm:spPr/>
      <dgm:t>
        <a:bodyPr/>
        <a:lstStyle/>
        <a:p>
          <a:pPr latinLnBrk="1"/>
          <a:endParaRPr lang="ko-KR" altLang="en-US"/>
        </a:p>
      </dgm:t>
    </dgm:pt>
    <dgm:pt modelId="{D3833BB4-3CB5-4B07-B73A-9B3520B7E024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 latinLnBrk="1">
            <a:lnSpc>
              <a:spcPts val="1300"/>
            </a:lnSpc>
          </a:pPr>
          <a:r>
            <a:rPr lang="ko-KR" altLang="en-US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근육 내의 피로물질을 배출하는 역할을 하여 근육의 피로를 풀어줌</a:t>
          </a:r>
          <a:endParaRPr lang="ko-KR" altLang="en-US" sz="1200" b="1" spc="-1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0A7EA86-FFCD-448E-85A5-BDA89359540D}" type="parTrans" cxnId="{0DBA7D03-799D-4430-9108-A13CC69F2E0F}">
      <dgm:prSet/>
      <dgm:spPr/>
      <dgm:t>
        <a:bodyPr/>
        <a:lstStyle/>
        <a:p>
          <a:pPr latinLnBrk="1"/>
          <a:endParaRPr lang="ko-KR" altLang="en-US"/>
        </a:p>
      </dgm:t>
    </dgm:pt>
    <dgm:pt modelId="{1843F705-1718-48D2-BCD4-2A284F1310F3}" type="sibTrans" cxnId="{0DBA7D03-799D-4430-9108-A13CC69F2E0F}">
      <dgm:prSet/>
      <dgm:spPr/>
      <dgm:t>
        <a:bodyPr/>
        <a:lstStyle/>
        <a:p>
          <a:pPr latinLnBrk="1"/>
          <a:endParaRPr lang="ko-KR" altLang="en-US"/>
        </a:p>
      </dgm:t>
    </dgm:pt>
    <dgm:pt modelId="{287DA394-ED0E-4862-AC1B-D0279C9B921C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 latinLnBrk="1">
            <a:lnSpc>
              <a:spcPts val="1300"/>
            </a:lnSpc>
          </a:pPr>
          <a:r>
            <a:rPr lang="ko-KR" altLang="en-US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보다 자유롭고 쉬운 동작을 가능하게 함으로써 조정 능력을 도와줌</a:t>
          </a:r>
          <a:endParaRPr lang="ko-KR" altLang="en-US" sz="1200" b="1" spc="-1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7B6E767-6FA6-42A7-8568-83B0B7B76E29}" type="parTrans" cxnId="{66048E76-8C54-4A72-8A42-FAD9005C3A9F}">
      <dgm:prSet/>
      <dgm:spPr/>
      <dgm:t>
        <a:bodyPr/>
        <a:lstStyle/>
        <a:p>
          <a:pPr latinLnBrk="1"/>
          <a:endParaRPr lang="ko-KR" altLang="en-US"/>
        </a:p>
      </dgm:t>
    </dgm:pt>
    <dgm:pt modelId="{7AA38C7F-5E5C-4D89-AFE9-5C399243162A}" type="sibTrans" cxnId="{66048E76-8C54-4A72-8A42-FAD9005C3A9F}">
      <dgm:prSet/>
      <dgm:spPr/>
      <dgm:t>
        <a:bodyPr/>
        <a:lstStyle/>
        <a:p>
          <a:pPr latinLnBrk="1"/>
          <a:endParaRPr lang="ko-KR" altLang="en-US"/>
        </a:p>
      </dgm:t>
    </dgm:pt>
    <dgm:pt modelId="{9663CC97-18D5-4FBA-8B1A-8B462458B202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 latinLnBrk="1">
            <a:lnSpc>
              <a:spcPts val="1300"/>
            </a:lnSpc>
          </a:pPr>
          <a:r>
            <a:rPr lang="ko-KR" altLang="en-US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운동이나 작업활동의 준비과정으로 움직임 </a:t>
          </a:r>
          <a:r>
            <a:rPr lang="en-US" altLang="en-US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· </a:t>
          </a:r>
          <a:r>
            <a:rPr lang="ko-KR" altLang="en-US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동작을 더 쉽게 할 수 있도록 해줌</a:t>
          </a:r>
          <a:endParaRPr lang="ko-KR" altLang="en-US" sz="1200" b="1" spc="-1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51CDC81-F074-46D2-A17D-F68F3866D613}" type="parTrans" cxnId="{FDB15FED-3DFE-4DF1-9BB3-1282312AA732}">
      <dgm:prSet/>
      <dgm:spPr/>
      <dgm:t>
        <a:bodyPr/>
        <a:lstStyle/>
        <a:p>
          <a:pPr latinLnBrk="1"/>
          <a:endParaRPr lang="ko-KR" altLang="en-US"/>
        </a:p>
      </dgm:t>
    </dgm:pt>
    <dgm:pt modelId="{32DC4472-2611-47CF-9A69-BD67EA8361AB}" type="sibTrans" cxnId="{FDB15FED-3DFE-4DF1-9BB3-1282312AA732}">
      <dgm:prSet/>
      <dgm:spPr/>
      <dgm:t>
        <a:bodyPr/>
        <a:lstStyle/>
        <a:p>
          <a:pPr latinLnBrk="1"/>
          <a:endParaRPr lang="ko-KR" altLang="en-US"/>
        </a:p>
      </dgm:t>
    </dgm:pt>
    <dgm:pt modelId="{137585D0-11DD-444F-9398-DC836BC06F79}">
      <dgm:prSet phldrT="[텍스트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pPr latinLnBrk="1"/>
          <a:r>
            <a:rPr lang="ko-KR" altLang="en-US" sz="1400" b="1" spc="-150" dirty="0" smtClean="0"/>
            <a:t>부상이나 상해를 방지</a:t>
          </a:r>
          <a:endParaRPr lang="ko-KR" altLang="en-US" sz="1400" b="1" spc="-150" dirty="0"/>
        </a:p>
      </dgm:t>
    </dgm:pt>
    <dgm:pt modelId="{62BE5490-05EB-4CC9-B580-98A250007E2A}" type="parTrans" cxnId="{29EF4C7B-4FF4-46EB-BD39-09533A2C307B}">
      <dgm:prSet/>
      <dgm:spPr/>
      <dgm:t>
        <a:bodyPr/>
        <a:lstStyle/>
        <a:p>
          <a:pPr latinLnBrk="1"/>
          <a:endParaRPr lang="ko-KR" altLang="en-US"/>
        </a:p>
      </dgm:t>
    </dgm:pt>
    <dgm:pt modelId="{D98C1ADA-08ED-473D-B551-207F0D3AAF6B}" type="sibTrans" cxnId="{29EF4C7B-4FF4-46EB-BD39-09533A2C307B}">
      <dgm:prSet/>
      <dgm:spPr/>
      <dgm:t>
        <a:bodyPr/>
        <a:lstStyle/>
        <a:p>
          <a:pPr latinLnBrk="1"/>
          <a:endParaRPr lang="ko-KR" altLang="en-US"/>
        </a:p>
      </dgm:t>
    </dgm:pt>
    <dgm:pt modelId="{727198A4-9AB6-44C1-90FF-7AE03756D5EA}">
      <dgm:prSet phldrT="[텍스트]" custT="1"/>
      <dgm:spPr>
        <a:solidFill>
          <a:schemeClr val="bg1">
            <a:lumMod val="85000"/>
          </a:schemeClr>
        </a:solidFill>
      </dgm:spPr>
      <dgm:t>
        <a:bodyPr/>
        <a:lstStyle/>
        <a:p>
          <a:pPr latinLnBrk="1">
            <a:lnSpc>
              <a:spcPts val="1300"/>
            </a:lnSpc>
          </a:pPr>
          <a:r>
            <a:rPr lang="ko-KR" altLang="en-US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유연성을 유지하거나 향상시켜 주고 균형감각이 좋아져 넘어지는 위험을 줄여줌</a:t>
          </a:r>
          <a:endParaRPr lang="ko-KR" altLang="en-US" sz="1200" b="1" spc="-1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3B7FE87-D357-4DDA-B61F-5113C737DBA7}" type="parTrans" cxnId="{B7B0DA6F-0D16-43F5-8F26-E6326AA8D9D1}">
      <dgm:prSet/>
      <dgm:spPr/>
      <dgm:t>
        <a:bodyPr/>
        <a:lstStyle/>
        <a:p>
          <a:pPr latinLnBrk="1"/>
          <a:endParaRPr lang="ko-KR" altLang="en-US"/>
        </a:p>
      </dgm:t>
    </dgm:pt>
    <dgm:pt modelId="{9516D85C-8AFA-4E18-9B77-A1CD4CA36288}" type="sibTrans" cxnId="{B7B0DA6F-0D16-43F5-8F26-E6326AA8D9D1}">
      <dgm:prSet/>
      <dgm:spPr/>
      <dgm:t>
        <a:bodyPr/>
        <a:lstStyle/>
        <a:p>
          <a:pPr latinLnBrk="1"/>
          <a:endParaRPr lang="ko-KR" altLang="en-US"/>
        </a:p>
      </dgm:t>
    </dgm:pt>
    <dgm:pt modelId="{C86705EC-A48A-4150-A0EB-66ED659EDB9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 latinLnBrk="1">
            <a:lnSpc>
              <a:spcPts val="1300"/>
            </a:lnSpc>
          </a:pPr>
          <a:r>
            <a:rPr lang="ko-KR" altLang="en-US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근육의 염좌 같은 상해를 방지</a:t>
          </a:r>
        </a:p>
      </dgm:t>
    </dgm:pt>
    <dgm:pt modelId="{F5386753-4F71-4C6E-BE0C-C507E263AC73}" type="parTrans" cxnId="{5EF4E816-19D0-4097-AFC6-579D3756ADD8}">
      <dgm:prSet/>
      <dgm:spPr/>
      <dgm:t>
        <a:bodyPr/>
        <a:lstStyle/>
        <a:p>
          <a:pPr latinLnBrk="1"/>
          <a:endParaRPr lang="ko-KR" altLang="en-US"/>
        </a:p>
      </dgm:t>
    </dgm:pt>
    <dgm:pt modelId="{A3BAB6C7-4AF9-4ACE-9D48-E98178FE7D80}" type="sibTrans" cxnId="{5EF4E816-19D0-4097-AFC6-579D3756ADD8}">
      <dgm:prSet/>
      <dgm:spPr/>
      <dgm:t>
        <a:bodyPr/>
        <a:lstStyle/>
        <a:p>
          <a:pPr latinLnBrk="1"/>
          <a:endParaRPr lang="ko-KR" altLang="en-US"/>
        </a:p>
      </dgm:t>
    </dgm:pt>
    <dgm:pt modelId="{1B5720EE-76C7-4AA9-9D51-91408DD3F2F2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 latinLnBrk="1">
            <a:lnSpc>
              <a:spcPts val="1300"/>
            </a:lnSpc>
          </a:pPr>
          <a:r>
            <a:rPr lang="ko-KR" altLang="en-US" sz="1200" b="1" spc="-15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스트레칭을</a:t>
          </a:r>
          <a:r>
            <a:rPr lang="ko-KR" altLang="en-US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 한 근육은 하지 않은 근육보다 압박에 더욱 잘 저항함</a:t>
          </a:r>
        </a:p>
      </dgm:t>
    </dgm:pt>
    <dgm:pt modelId="{4A728474-7221-4368-97DD-314538286A11}" type="parTrans" cxnId="{5B9DA581-62B3-4E76-AE54-67962A27C30D}">
      <dgm:prSet/>
      <dgm:spPr/>
      <dgm:t>
        <a:bodyPr/>
        <a:lstStyle/>
        <a:p>
          <a:pPr latinLnBrk="1"/>
          <a:endParaRPr lang="ko-KR" altLang="en-US"/>
        </a:p>
      </dgm:t>
    </dgm:pt>
    <dgm:pt modelId="{B3696E3E-78EE-4C88-8811-BB9980BC4FFE}" type="sibTrans" cxnId="{5B9DA581-62B3-4E76-AE54-67962A27C30D}">
      <dgm:prSet/>
      <dgm:spPr/>
      <dgm:t>
        <a:bodyPr/>
        <a:lstStyle/>
        <a:p>
          <a:pPr latinLnBrk="1"/>
          <a:endParaRPr lang="ko-KR" altLang="en-US"/>
        </a:p>
      </dgm:t>
    </dgm:pt>
    <dgm:pt modelId="{B1230947-E44E-4659-A660-4761AB65EDC9}" type="pres">
      <dgm:prSet presAssocID="{A5E1C00D-214F-4CC5-A3EA-DB784454356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FBCB6E9-5F6F-4A65-9073-A24702584255}" type="pres">
      <dgm:prSet presAssocID="{8A0BF3FF-7FBE-4FA5-8C1F-8B27E2BE0934}" presName="linNode" presStyleCnt="0"/>
      <dgm:spPr/>
    </dgm:pt>
    <dgm:pt modelId="{A12F3C8E-CB76-4C4E-A593-5B50B3FF6943}" type="pres">
      <dgm:prSet presAssocID="{8A0BF3FF-7FBE-4FA5-8C1F-8B27E2BE0934}" presName="parentText" presStyleLbl="node1" presStyleIdx="0" presStyleCnt="4" custScaleX="85364" custScaleY="62570" custLinFactNeighborX="-327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499357F-CF46-4629-9EC8-D737CC153455}" type="pres">
      <dgm:prSet presAssocID="{8A0BF3FF-7FBE-4FA5-8C1F-8B27E2BE0934}" presName="descendantText" presStyleLbl="alignAccFollowNode1" presStyleIdx="0" presStyleCnt="4" custScaleX="11622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E217384-9C74-440F-8109-177E66B9ED63}" type="pres">
      <dgm:prSet presAssocID="{80715E1F-87F7-4F93-A5E0-D0E8A49E0B25}" presName="sp" presStyleCnt="0"/>
      <dgm:spPr/>
    </dgm:pt>
    <dgm:pt modelId="{5261E8E8-14AE-475E-A05C-93907E6D75C0}" type="pres">
      <dgm:prSet presAssocID="{AECB5EF3-3153-42E9-B41D-81F99F8A750E}" presName="linNode" presStyleCnt="0"/>
      <dgm:spPr/>
    </dgm:pt>
    <dgm:pt modelId="{AC21D75C-F622-4A70-98D9-42F32A3FB9BD}" type="pres">
      <dgm:prSet presAssocID="{AECB5EF3-3153-42E9-B41D-81F99F8A750E}" presName="parentText" presStyleLbl="node1" presStyleIdx="1" presStyleCnt="4" custScaleX="85364" custScaleY="62570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A316AB6-2C50-4933-9FEA-472D0E45DF00}" type="pres">
      <dgm:prSet presAssocID="{AECB5EF3-3153-42E9-B41D-81F99F8A750E}" presName="descendantText" presStyleLbl="alignAccFollowNode1" presStyleIdx="1" presStyleCnt="4" custScaleX="11622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0D4E747-BED7-4689-BA9F-22E0D12CBD07}" type="pres">
      <dgm:prSet presAssocID="{538DC6C5-17F2-4557-A947-61F7F16DD718}" presName="sp" presStyleCnt="0"/>
      <dgm:spPr/>
    </dgm:pt>
    <dgm:pt modelId="{C765F514-4867-4606-ACF3-38DF0DB28288}" type="pres">
      <dgm:prSet presAssocID="{1D5DCF9A-203F-40B4-807D-86CA9BBDEB3E}" presName="linNode" presStyleCnt="0"/>
      <dgm:spPr/>
    </dgm:pt>
    <dgm:pt modelId="{72140100-36E4-4131-838F-73A36F5F717B}" type="pres">
      <dgm:prSet presAssocID="{1D5DCF9A-203F-40B4-807D-86CA9BBDEB3E}" presName="parentText" presStyleLbl="node1" presStyleIdx="2" presStyleCnt="4" custScaleX="85364" custScaleY="62570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44E5262-2A03-4387-B0B8-70A159C42EE2}" type="pres">
      <dgm:prSet presAssocID="{1D5DCF9A-203F-40B4-807D-86CA9BBDEB3E}" presName="descendantText" presStyleLbl="alignAccFollowNode1" presStyleIdx="2" presStyleCnt="4" custScaleX="11622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AA60279-7EC7-4233-A624-4C9299871742}" type="pres">
      <dgm:prSet presAssocID="{89B9C100-4600-410A-8532-866FBF161E6F}" presName="sp" presStyleCnt="0"/>
      <dgm:spPr/>
    </dgm:pt>
    <dgm:pt modelId="{F5863C2A-0EAB-4100-84B2-7786B0D355C4}" type="pres">
      <dgm:prSet presAssocID="{137585D0-11DD-444F-9398-DC836BC06F79}" presName="linNode" presStyleCnt="0"/>
      <dgm:spPr/>
    </dgm:pt>
    <dgm:pt modelId="{67CA9756-C17E-496D-BD7C-B9F9A35F7B9D}" type="pres">
      <dgm:prSet presAssocID="{137585D0-11DD-444F-9398-DC836BC06F79}" presName="parentText" presStyleLbl="node1" presStyleIdx="3" presStyleCnt="4" custScaleX="85364" custScaleY="62570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CFB39E-488B-4DD8-8B5B-A0A61AEA389F}" type="pres">
      <dgm:prSet presAssocID="{137585D0-11DD-444F-9398-DC836BC06F79}" presName="descendantText" presStyleLbl="alignAccFollowNode1" presStyleIdx="3" presStyleCnt="4" custScaleX="11622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DB15FED-3DFE-4DF1-9BB3-1282312AA732}" srcId="{1D5DCF9A-203F-40B4-807D-86CA9BBDEB3E}" destId="{9663CC97-18D5-4FBA-8B1A-8B462458B202}" srcOrd="2" destOrd="0" parTransId="{651CDC81-F074-46D2-A17D-F68F3866D613}" sibTransId="{32DC4472-2611-47CF-9A69-BD67EA8361AB}"/>
    <dgm:cxn modelId="{391CD016-071B-427D-ADFD-0A49B4859B9C}" srcId="{A5E1C00D-214F-4CC5-A3EA-DB7844543564}" destId="{AECB5EF3-3153-42E9-B41D-81F99F8A750E}" srcOrd="1" destOrd="0" parTransId="{15BA0AB9-1A7D-4188-8384-6AE07AD0CE95}" sibTransId="{538DC6C5-17F2-4557-A947-61F7F16DD718}"/>
    <dgm:cxn modelId="{23E31056-DF73-4DAE-BB21-D52C5FC99EEA}" srcId="{1D5DCF9A-203F-40B4-807D-86CA9BBDEB3E}" destId="{2DB05EDF-ADBA-4646-B6ED-C876E4C65A58}" srcOrd="0" destOrd="0" parTransId="{3A448AE5-E949-4C36-8C77-5C6BDA837D05}" sibTransId="{B886719B-39CD-4789-B758-16F7E474D7BA}"/>
    <dgm:cxn modelId="{66048E76-8C54-4A72-8A42-FAD9005C3A9F}" srcId="{1D5DCF9A-203F-40B4-807D-86CA9BBDEB3E}" destId="{287DA394-ED0E-4862-AC1B-D0279C9B921C}" srcOrd="1" destOrd="0" parTransId="{87B6E767-6FA6-42A7-8568-83B0B7B76E29}" sibTransId="{7AA38C7F-5E5C-4D89-AFE9-5C399243162A}"/>
    <dgm:cxn modelId="{5A85443B-B2FC-4C6B-A776-9C749602F9F7}" srcId="{AECB5EF3-3153-42E9-B41D-81F99F8A750E}" destId="{D90AFE4D-45D1-4350-8F00-EAFF4C298EE5}" srcOrd="1" destOrd="0" parTransId="{E2EF9EBF-DF43-4C11-867D-96179CC7AB91}" sibTransId="{8D749FE4-602D-4BB1-815C-58BDE06FB598}"/>
    <dgm:cxn modelId="{4B6917B6-DAAC-45D7-BA0F-E6FE9B3349BE}" type="presOf" srcId="{AECB5EF3-3153-42E9-B41D-81F99F8A750E}" destId="{AC21D75C-F622-4A70-98D9-42F32A3FB9BD}" srcOrd="0" destOrd="0" presId="urn:microsoft.com/office/officeart/2005/8/layout/vList5"/>
    <dgm:cxn modelId="{0DBA7D03-799D-4430-9108-A13CC69F2E0F}" srcId="{AECB5EF3-3153-42E9-B41D-81F99F8A750E}" destId="{D3833BB4-3CB5-4B07-B73A-9B3520B7E024}" srcOrd="2" destOrd="0" parTransId="{50A7EA86-FFCD-448E-85A5-BDA89359540D}" sibTransId="{1843F705-1718-48D2-BCD4-2A284F1310F3}"/>
    <dgm:cxn modelId="{99558740-24A9-44DD-B517-1610C07BF609}" type="presOf" srcId="{9663CC97-18D5-4FBA-8B1A-8B462458B202}" destId="{B44E5262-2A03-4387-B0B8-70A159C42EE2}" srcOrd="0" destOrd="2" presId="urn:microsoft.com/office/officeart/2005/8/layout/vList5"/>
    <dgm:cxn modelId="{5913383D-30AA-47A8-B8DF-6E3DDF1C07B3}" type="presOf" srcId="{1B5720EE-76C7-4AA9-9D51-91408DD3F2F2}" destId="{1ECFB39E-488B-4DD8-8B5B-A0A61AEA389F}" srcOrd="0" destOrd="2" presId="urn:microsoft.com/office/officeart/2005/8/layout/vList5"/>
    <dgm:cxn modelId="{072795BE-6310-4BBA-A833-1F9F37FF858A}" type="presOf" srcId="{A5E1C00D-214F-4CC5-A3EA-DB7844543564}" destId="{B1230947-E44E-4659-A660-4761AB65EDC9}" srcOrd="0" destOrd="0" presId="urn:microsoft.com/office/officeart/2005/8/layout/vList5"/>
    <dgm:cxn modelId="{5CA2043D-52B3-41A7-8068-1BF836635E9B}" type="presOf" srcId="{070F9B9A-EA76-4B77-B310-564B9852340E}" destId="{0499357F-CF46-4629-9EC8-D737CC153455}" srcOrd="0" destOrd="0" presId="urn:microsoft.com/office/officeart/2005/8/layout/vList5"/>
    <dgm:cxn modelId="{DE473F7F-B586-4C42-A45C-7BEE3AF6A50C}" srcId="{A5E1C00D-214F-4CC5-A3EA-DB7844543564}" destId="{8A0BF3FF-7FBE-4FA5-8C1F-8B27E2BE0934}" srcOrd="0" destOrd="0" parTransId="{68792EAE-AB57-481A-A206-C2CECF0BCD71}" sibTransId="{80715E1F-87F7-4F93-A5E0-D0E8A49E0B25}"/>
    <dgm:cxn modelId="{91850E7C-DF1D-45FA-8503-480F08EB5CB0}" srcId="{8A0BF3FF-7FBE-4FA5-8C1F-8B27E2BE0934}" destId="{5E86806C-5497-4FAC-A9F3-AE418B237B64}" srcOrd="1" destOrd="0" parTransId="{B4853EC2-4A58-46FB-9CA9-722D6BA98D06}" sibTransId="{EBEEF6B9-5292-4CF2-A6B9-6B6E70316419}"/>
    <dgm:cxn modelId="{29EF4C7B-4FF4-46EB-BD39-09533A2C307B}" srcId="{A5E1C00D-214F-4CC5-A3EA-DB7844543564}" destId="{137585D0-11DD-444F-9398-DC836BC06F79}" srcOrd="3" destOrd="0" parTransId="{62BE5490-05EB-4CC9-B580-98A250007E2A}" sibTransId="{D98C1ADA-08ED-473D-B551-207F0D3AAF6B}"/>
    <dgm:cxn modelId="{5EA30194-04D6-418D-9D73-0CF333300A68}" srcId="{AECB5EF3-3153-42E9-B41D-81F99F8A750E}" destId="{69BE58AB-26FE-43C8-A371-10FAE7420E08}" srcOrd="0" destOrd="0" parTransId="{EFC63552-E8BC-429A-ABC9-028AECF907AA}" sibTransId="{82C70BDC-376D-4F1F-8681-D79DBB58496A}"/>
    <dgm:cxn modelId="{E46E4769-FC72-4092-9404-B046B4AD42A6}" type="presOf" srcId="{5E86806C-5497-4FAC-A9F3-AE418B237B64}" destId="{0499357F-CF46-4629-9EC8-D737CC153455}" srcOrd="0" destOrd="1" presId="urn:microsoft.com/office/officeart/2005/8/layout/vList5"/>
    <dgm:cxn modelId="{F8F10CEE-65DB-4172-B5FF-1F6E768DE404}" type="presOf" srcId="{D3833BB4-3CB5-4B07-B73A-9B3520B7E024}" destId="{9A316AB6-2C50-4933-9FEA-472D0E45DF00}" srcOrd="0" destOrd="2" presId="urn:microsoft.com/office/officeart/2005/8/layout/vList5"/>
    <dgm:cxn modelId="{7B068FDB-0CD7-4BEA-A04A-8DB6E249BF51}" type="presOf" srcId="{2DB05EDF-ADBA-4646-B6ED-C876E4C65A58}" destId="{B44E5262-2A03-4387-B0B8-70A159C42EE2}" srcOrd="0" destOrd="0" presId="urn:microsoft.com/office/officeart/2005/8/layout/vList5"/>
    <dgm:cxn modelId="{0162A104-8BDA-435E-AF4F-06B7E79451CA}" type="presOf" srcId="{D90AFE4D-45D1-4350-8F00-EAFF4C298EE5}" destId="{9A316AB6-2C50-4933-9FEA-472D0E45DF00}" srcOrd="0" destOrd="1" presId="urn:microsoft.com/office/officeart/2005/8/layout/vList5"/>
    <dgm:cxn modelId="{B7B0DA6F-0D16-43F5-8F26-E6326AA8D9D1}" srcId="{137585D0-11DD-444F-9398-DC836BC06F79}" destId="{727198A4-9AB6-44C1-90FF-7AE03756D5EA}" srcOrd="0" destOrd="0" parTransId="{03B7FE87-D357-4DDA-B61F-5113C737DBA7}" sibTransId="{9516D85C-8AFA-4E18-9B77-A1CD4CA36288}"/>
    <dgm:cxn modelId="{143DFA57-6C9C-43FF-896C-67FA4F2C604A}" type="presOf" srcId="{727198A4-9AB6-44C1-90FF-7AE03756D5EA}" destId="{1ECFB39E-488B-4DD8-8B5B-A0A61AEA389F}" srcOrd="0" destOrd="0" presId="urn:microsoft.com/office/officeart/2005/8/layout/vList5"/>
    <dgm:cxn modelId="{9762E0AC-15EC-419E-9C13-4060B22110C9}" srcId="{8A0BF3FF-7FBE-4FA5-8C1F-8B27E2BE0934}" destId="{1A588400-4B09-4E41-868A-B84E6A589C26}" srcOrd="2" destOrd="0" parTransId="{69BA04F2-1E9E-44BF-BD5D-1898FD6ED5A0}" sibTransId="{38E8097A-3645-40C5-97B6-B43EA1CC25F1}"/>
    <dgm:cxn modelId="{5118C125-5385-48FD-B114-A32CBFDB4E0E}" srcId="{A5E1C00D-214F-4CC5-A3EA-DB7844543564}" destId="{1D5DCF9A-203F-40B4-807D-86CA9BBDEB3E}" srcOrd="2" destOrd="0" parTransId="{8980796E-7D09-4A92-BFF1-0A156B48E1CC}" sibTransId="{89B9C100-4600-410A-8532-866FBF161E6F}"/>
    <dgm:cxn modelId="{67D26AF5-D22D-4705-B2F2-569D4C66E2F0}" type="presOf" srcId="{1D5DCF9A-203F-40B4-807D-86CA9BBDEB3E}" destId="{72140100-36E4-4131-838F-73A36F5F717B}" srcOrd="0" destOrd="0" presId="urn:microsoft.com/office/officeart/2005/8/layout/vList5"/>
    <dgm:cxn modelId="{E33F3AF4-1B9D-4F3C-A4AD-75928468C4C3}" type="presOf" srcId="{1A588400-4B09-4E41-868A-B84E6A589C26}" destId="{0499357F-CF46-4629-9EC8-D737CC153455}" srcOrd="0" destOrd="2" presId="urn:microsoft.com/office/officeart/2005/8/layout/vList5"/>
    <dgm:cxn modelId="{01DC087A-56D8-48E5-A296-FEEA3C444C32}" type="presOf" srcId="{C86705EC-A48A-4150-A0EB-66ED659EDB96}" destId="{1ECFB39E-488B-4DD8-8B5B-A0A61AEA389F}" srcOrd="0" destOrd="1" presId="urn:microsoft.com/office/officeart/2005/8/layout/vList5"/>
    <dgm:cxn modelId="{3E777F08-4A81-4149-A75E-F82E508FFF92}" srcId="{8A0BF3FF-7FBE-4FA5-8C1F-8B27E2BE0934}" destId="{070F9B9A-EA76-4B77-B310-564B9852340E}" srcOrd="0" destOrd="0" parTransId="{E6FC4042-4B2A-4FBE-BD5F-4CDD7F42497B}" sibTransId="{4EC1D6B2-D839-44DD-8109-E47277AE73F1}"/>
    <dgm:cxn modelId="{5B9DA581-62B3-4E76-AE54-67962A27C30D}" srcId="{137585D0-11DD-444F-9398-DC836BC06F79}" destId="{1B5720EE-76C7-4AA9-9D51-91408DD3F2F2}" srcOrd="2" destOrd="0" parTransId="{4A728474-7221-4368-97DD-314538286A11}" sibTransId="{B3696E3E-78EE-4C88-8811-BB9980BC4FFE}"/>
    <dgm:cxn modelId="{84A92D6B-689E-455A-B651-775061E93A16}" type="presOf" srcId="{287DA394-ED0E-4862-AC1B-D0279C9B921C}" destId="{B44E5262-2A03-4387-B0B8-70A159C42EE2}" srcOrd="0" destOrd="1" presId="urn:microsoft.com/office/officeart/2005/8/layout/vList5"/>
    <dgm:cxn modelId="{5EF4E816-19D0-4097-AFC6-579D3756ADD8}" srcId="{137585D0-11DD-444F-9398-DC836BC06F79}" destId="{C86705EC-A48A-4150-A0EB-66ED659EDB96}" srcOrd="1" destOrd="0" parTransId="{F5386753-4F71-4C6E-BE0C-C507E263AC73}" sibTransId="{A3BAB6C7-4AF9-4ACE-9D48-E98178FE7D80}"/>
    <dgm:cxn modelId="{5B95C664-E09B-4164-B1A6-3465C53A0008}" type="presOf" srcId="{8A0BF3FF-7FBE-4FA5-8C1F-8B27E2BE0934}" destId="{A12F3C8E-CB76-4C4E-A593-5B50B3FF6943}" srcOrd="0" destOrd="0" presId="urn:microsoft.com/office/officeart/2005/8/layout/vList5"/>
    <dgm:cxn modelId="{E89724A0-43C4-4CB0-9061-73BE3CC8E2CA}" type="presOf" srcId="{69BE58AB-26FE-43C8-A371-10FAE7420E08}" destId="{9A316AB6-2C50-4933-9FEA-472D0E45DF00}" srcOrd="0" destOrd="0" presId="urn:microsoft.com/office/officeart/2005/8/layout/vList5"/>
    <dgm:cxn modelId="{1D0E56FF-31FD-4CD6-8258-BFB1D2AC3BA7}" type="presOf" srcId="{137585D0-11DD-444F-9398-DC836BC06F79}" destId="{67CA9756-C17E-496D-BD7C-B9F9A35F7B9D}" srcOrd="0" destOrd="0" presId="urn:microsoft.com/office/officeart/2005/8/layout/vList5"/>
    <dgm:cxn modelId="{1190D610-7BD6-4F84-89FD-4E7B573CEAE7}" type="presParOf" srcId="{B1230947-E44E-4659-A660-4761AB65EDC9}" destId="{0FBCB6E9-5F6F-4A65-9073-A24702584255}" srcOrd="0" destOrd="0" presId="urn:microsoft.com/office/officeart/2005/8/layout/vList5"/>
    <dgm:cxn modelId="{E30C31BC-E4F9-4C29-A497-B910D60AAC49}" type="presParOf" srcId="{0FBCB6E9-5F6F-4A65-9073-A24702584255}" destId="{A12F3C8E-CB76-4C4E-A593-5B50B3FF6943}" srcOrd="0" destOrd="0" presId="urn:microsoft.com/office/officeart/2005/8/layout/vList5"/>
    <dgm:cxn modelId="{2CD4828A-5FCE-41F4-82CD-7B9D9883BA9A}" type="presParOf" srcId="{0FBCB6E9-5F6F-4A65-9073-A24702584255}" destId="{0499357F-CF46-4629-9EC8-D737CC153455}" srcOrd="1" destOrd="0" presId="urn:microsoft.com/office/officeart/2005/8/layout/vList5"/>
    <dgm:cxn modelId="{C5C3BF07-2A0C-468E-91C8-D35A13B1C03C}" type="presParOf" srcId="{B1230947-E44E-4659-A660-4761AB65EDC9}" destId="{FE217384-9C74-440F-8109-177E66B9ED63}" srcOrd="1" destOrd="0" presId="urn:microsoft.com/office/officeart/2005/8/layout/vList5"/>
    <dgm:cxn modelId="{B1CAB9CA-585A-4632-9A0B-D8E168BCD831}" type="presParOf" srcId="{B1230947-E44E-4659-A660-4761AB65EDC9}" destId="{5261E8E8-14AE-475E-A05C-93907E6D75C0}" srcOrd="2" destOrd="0" presId="urn:microsoft.com/office/officeart/2005/8/layout/vList5"/>
    <dgm:cxn modelId="{C5E14680-1FE2-4609-8131-F3D84DC8F0CE}" type="presParOf" srcId="{5261E8E8-14AE-475E-A05C-93907E6D75C0}" destId="{AC21D75C-F622-4A70-98D9-42F32A3FB9BD}" srcOrd="0" destOrd="0" presId="urn:microsoft.com/office/officeart/2005/8/layout/vList5"/>
    <dgm:cxn modelId="{274127B5-11E6-44E1-B197-62963C366B6A}" type="presParOf" srcId="{5261E8E8-14AE-475E-A05C-93907E6D75C0}" destId="{9A316AB6-2C50-4933-9FEA-472D0E45DF00}" srcOrd="1" destOrd="0" presId="urn:microsoft.com/office/officeart/2005/8/layout/vList5"/>
    <dgm:cxn modelId="{9E8A9EDA-15C9-48DB-856A-C270BF357ED7}" type="presParOf" srcId="{B1230947-E44E-4659-A660-4761AB65EDC9}" destId="{90D4E747-BED7-4689-BA9F-22E0D12CBD07}" srcOrd="3" destOrd="0" presId="urn:microsoft.com/office/officeart/2005/8/layout/vList5"/>
    <dgm:cxn modelId="{F656D745-AD6F-4BBB-B453-62D0AC3A9575}" type="presParOf" srcId="{B1230947-E44E-4659-A660-4761AB65EDC9}" destId="{C765F514-4867-4606-ACF3-38DF0DB28288}" srcOrd="4" destOrd="0" presId="urn:microsoft.com/office/officeart/2005/8/layout/vList5"/>
    <dgm:cxn modelId="{0FECBD5E-A57E-481F-8C48-806C36CA8C66}" type="presParOf" srcId="{C765F514-4867-4606-ACF3-38DF0DB28288}" destId="{72140100-36E4-4131-838F-73A36F5F717B}" srcOrd="0" destOrd="0" presId="urn:microsoft.com/office/officeart/2005/8/layout/vList5"/>
    <dgm:cxn modelId="{D526D1D4-0AE5-4ABC-88B0-A54ACE2B79D1}" type="presParOf" srcId="{C765F514-4867-4606-ACF3-38DF0DB28288}" destId="{B44E5262-2A03-4387-B0B8-70A159C42EE2}" srcOrd="1" destOrd="0" presId="urn:microsoft.com/office/officeart/2005/8/layout/vList5"/>
    <dgm:cxn modelId="{BC9EBB4D-0774-4522-A653-93E88CA6A28B}" type="presParOf" srcId="{B1230947-E44E-4659-A660-4761AB65EDC9}" destId="{2AA60279-7EC7-4233-A624-4C9299871742}" srcOrd="5" destOrd="0" presId="urn:microsoft.com/office/officeart/2005/8/layout/vList5"/>
    <dgm:cxn modelId="{9ACAF159-F4E7-4AE2-AE99-22EDB9B2FBC0}" type="presParOf" srcId="{B1230947-E44E-4659-A660-4761AB65EDC9}" destId="{F5863C2A-0EAB-4100-84B2-7786B0D355C4}" srcOrd="6" destOrd="0" presId="urn:microsoft.com/office/officeart/2005/8/layout/vList5"/>
    <dgm:cxn modelId="{24775F9E-9D7A-484C-AA60-44452A49900B}" type="presParOf" srcId="{F5863C2A-0EAB-4100-84B2-7786B0D355C4}" destId="{67CA9756-C17E-496D-BD7C-B9F9A35F7B9D}" srcOrd="0" destOrd="0" presId="urn:microsoft.com/office/officeart/2005/8/layout/vList5"/>
    <dgm:cxn modelId="{BB42DB53-6065-4CC2-AEED-D9D902A5CFCF}" type="presParOf" srcId="{F5863C2A-0EAB-4100-84B2-7786B0D355C4}" destId="{1ECFB39E-488B-4DD8-8B5B-A0A61AEA389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99357F-CF46-4629-9EC8-D737CC153455}">
      <dsp:nvSpPr>
        <dsp:cNvPr id="0" name=""/>
        <dsp:cNvSpPr/>
      </dsp:nvSpPr>
      <dsp:spPr>
        <a:xfrm rot="5400000">
          <a:off x="4793916" y="-2460438"/>
          <a:ext cx="721823" cy="5644399"/>
        </a:xfrm>
        <a:prstGeom prst="round2Same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-114300" algn="l" defTabSz="533400" latinLnBrk="1">
            <a:lnSpc>
              <a:spcPts val="15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o-KR" altLang="en-US" sz="1200" b="1" kern="1200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몸과 마음의 교신이 가능해져 신체의 각성 수준을 높여줌</a:t>
          </a:r>
          <a:endParaRPr lang="ko-KR" altLang="en-US" sz="1200" b="1" kern="1200" spc="-15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0" lvl="1" indent="-114300" algn="l" defTabSz="533400" latinLnBrk="1">
            <a:lnSpc>
              <a:spcPts val="15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o-KR" altLang="en-US" sz="1200" b="1" kern="1200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근육의 긴장을 완화시키고 몸을 편안하게 해줌</a:t>
          </a:r>
          <a:endParaRPr lang="ko-KR" altLang="en-US" sz="1200" b="1" kern="1200" spc="-15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0" lvl="1" indent="-114300" algn="l" defTabSz="533400" latinLnBrk="1">
            <a:lnSpc>
              <a:spcPts val="15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o-KR" altLang="en-US" sz="1200" b="1" kern="1200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중추신경의 긴장을 풀어주며 스트레스 해소에 도움이 됨</a:t>
          </a:r>
          <a:endParaRPr lang="ko-KR" altLang="en-US" sz="1200" b="1" kern="1200" spc="-15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-5400000">
        <a:off x="2332628" y="36086"/>
        <a:ext cx="5609163" cy="651351"/>
      </dsp:txXfrm>
    </dsp:sp>
    <dsp:sp modelId="{A12F3C8E-CB76-4C4E-A593-5B50B3FF6943}">
      <dsp:nvSpPr>
        <dsp:cNvPr id="0" name=""/>
        <dsp:cNvSpPr/>
      </dsp:nvSpPr>
      <dsp:spPr>
        <a:xfrm>
          <a:off x="0" y="79482"/>
          <a:ext cx="2331929" cy="564556"/>
        </a:xfrm>
        <a:prstGeom prst="roundRect">
          <a:avLst/>
        </a:prstGeom>
        <a:solidFill>
          <a:schemeClr val="tx1">
            <a:lumMod val="50000"/>
            <a:lumOff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spc="-100" baseline="0" dirty="0" smtClean="0"/>
            <a:t>몸과 마음이 편안해짐</a:t>
          </a:r>
          <a:endParaRPr lang="ko-KR" altLang="en-US" sz="1400" b="1" kern="1200" spc="-100" baseline="0" dirty="0"/>
        </a:p>
      </dsp:txBody>
      <dsp:txXfrm>
        <a:off x="27559" y="107041"/>
        <a:ext cx="2276811" cy="509438"/>
      </dsp:txXfrm>
    </dsp:sp>
    <dsp:sp modelId="{9A316AB6-2C50-4933-9FEA-472D0E45DF00}">
      <dsp:nvSpPr>
        <dsp:cNvPr id="0" name=""/>
        <dsp:cNvSpPr/>
      </dsp:nvSpPr>
      <dsp:spPr>
        <a:xfrm rot="5400000">
          <a:off x="4793916" y="-1693500"/>
          <a:ext cx="721823" cy="5644399"/>
        </a:xfrm>
        <a:prstGeom prst="round2Same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accent4">
              <a:tint val="40000"/>
              <a:alpha val="90000"/>
              <a:hueOff val="-1315235"/>
              <a:satOff val="7386"/>
              <a:lumOff val="4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latinLnBrk="1">
            <a:lnSpc>
              <a:spcPts val="13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b="1" kern="1200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근육 내의 혈액순환이 활발해져 통증을 완화시켜 줌</a:t>
          </a:r>
          <a:endParaRPr lang="ko-KR" altLang="en-US" sz="1200" b="1" kern="1200" spc="-15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14300" lvl="1" indent="-114300" algn="l" defTabSz="533400" latinLnBrk="1">
            <a:lnSpc>
              <a:spcPts val="13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b="1" kern="1200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근육의 길이가 서로 다른 것을 같게 해주어 자세를 교정시켜 줌</a:t>
          </a:r>
          <a:endParaRPr lang="ko-KR" altLang="en-US" sz="1200" b="1" kern="1200" spc="-15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14300" lvl="1" indent="-114300" algn="l" defTabSz="533400" latinLnBrk="1">
            <a:lnSpc>
              <a:spcPts val="13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b="1" kern="1200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근육 내의 피로물질을 배출하는 역할을 하여 근육의 피로를 풀어줌</a:t>
          </a:r>
          <a:endParaRPr lang="ko-KR" altLang="en-US" sz="1200" b="1" kern="1200" spc="-15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-5400000">
        <a:off x="2332628" y="803024"/>
        <a:ext cx="5609163" cy="651351"/>
      </dsp:txXfrm>
    </dsp:sp>
    <dsp:sp modelId="{AC21D75C-F622-4A70-98D9-42F32A3FB9BD}">
      <dsp:nvSpPr>
        <dsp:cNvPr id="0" name=""/>
        <dsp:cNvSpPr/>
      </dsp:nvSpPr>
      <dsp:spPr>
        <a:xfrm>
          <a:off x="699" y="846420"/>
          <a:ext cx="2331929" cy="564556"/>
        </a:xfrm>
        <a:prstGeom prst="roundRect">
          <a:avLst/>
        </a:prstGeom>
        <a:solidFill>
          <a:schemeClr val="tx1">
            <a:lumMod val="50000"/>
            <a:lumOff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spc="-100" baseline="0" dirty="0" smtClean="0"/>
            <a:t>통증이 줄고 피로가 풀림</a:t>
          </a:r>
          <a:endParaRPr lang="ko-KR" altLang="en-US" sz="1400" b="1" kern="1200" spc="-100" baseline="0" dirty="0"/>
        </a:p>
      </dsp:txBody>
      <dsp:txXfrm>
        <a:off x="28258" y="873979"/>
        <a:ext cx="2276811" cy="509438"/>
      </dsp:txXfrm>
    </dsp:sp>
    <dsp:sp modelId="{B44E5262-2A03-4387-B0B8-70A159C42EE2}">
      <dsp:nvSpPr>
        <dsp:cNvPr id="0" name=""/>
        <dsp:cNvSpPr/>
      </dsp:nvSpPr>
      <dsp:spPr>
        <a:xfrm rot="5400000">
          <a:off x="4793916" y="-926562"/>
          <a:ext cx="721823" cy="5644399"/>
        </a:xfrm>
        <a:prstGeom prst="round2Same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accent4">
              <a:tint val="40000"/>
              <a:alpha val="90000"/>
              <a:hueOff val="-2630471"/>
              <a:satOff val="14771"/>
              <a:lumOff val="9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latinLnBrk="1">
            <a:lnSpc>
              <a:spcPts val="13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b="1" kern="1200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관절과 근육의 가동범위를 넓히고 근력강화 효과가 있음</a:t>
          </a:r>
          <a:endParaRPr lang="ko-KR" altLang="en-US" sz="1200" b="1" kern="1200" spc="-15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14300" lvl="1" indent="-114300" algn="l" defTabSz="533400" latinLnBrk="1">
            <a:lnSpc>
              <a:spcPts val="13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b="1" kern="1200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보다 자유롭고 쉬운 동작을 가능하게 함으로써 조정 능력을 도와줌</a:t>
          </a:r>
          <a:endParaRPr lang="ko-KR" altLang="en-US" sz="1200" b="1" kern="1200" spc="-15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14300" lvl="1" indent="-114300" algn="l" defTabSz="533400" latinLnBrk="1">
            <a:lnSpc>
              <a:spcPts val="13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b="1" kern="1200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운동이나 작업활동의 준비과정으로 움직임 </a:t>
          </a:r>
          <a:r>
            <a:rPr lang="en-US" altLang="en-US" sz="1200" b="1" kern="1200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· </a:t>
          </a:r>
          <a:r>
            <a:rPr lang="ko-KR" altLang="en-US" sz="1200" b="1" kern="1200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동작을 더 쉽게 할 수 있도록 해줌</a:t>
          </a:r>
          <a:endParaRPr lang="ko-KR" altLang="en-US" sz="1200" b="1" kern="1200" spc="-15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-5400000">
        <a:off x="2332628" y="1569962"/>
        <a:ext cx="5609163" cy="651351"/>
      </dsp:txXfrm>
    </dsp:sp>
    <dsp:sp modelId="{72140100-36E4-4131-838F-73A36F5F717B}">
      <dsp:nvSpPr>
        <dsp:cNvPr id="0" name=""/>
        <dsp:cNvSpPr/>
      </dsp:nvSpPr>
      <dsp:spPr>
        <a:xfrm>
          <a:off x="699" y="1613358"/>
          <a:ext cx="2331929" cy="564556"/>
        </a:xfrm>
        <a:prstGeom prst="roundRect">
          <a:avLst/>
        </a:prstGeom>
        <a:solidFill>
          <a:schemeClr val="tx1">
            <a:lumMod val="50000"/>
            <a:lumOff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spc="-100" baseline="0" dirty="0" smtClean="0"/>
            <a:t>운동능력이 좋아짐</a:t>
          </a:r>
          <a:endParaRPr lang="ko-KR" altLang="en-US" sz="1400" b="1" kern="1200" spc="-100" baseline="0" dirty="0"/>
        </a:p>
      </dsp:txBody>
      <dsp:txXfrm>
        <a:off x="28258" y="1640917"/>
        <a:ext cx="2276811" cy="509438"/>
      </dsp:txXfrm>
    </dsp:sp>
    <dsp:sp modelId="{1ECFB39E-488B-4DD8-8B5B-A0A61AEA389F}">
      <dsp:nvSpPr>
        <dsp:cNvPr id="0" name=""/>
        <dsp:cNvSpPr/>
      </dsp:nvSpPr>
      <dsp:spPr>
        <a:xfrm rot="5400000">
          <a:off x="4793916" y="-159624"/>
          <a:ext cx="721823" cy="5644399"/>
        </a:xfrm>
        <a:prstGeom prst="round2Same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latinLnBrk="1">
            <a:lnSpc>
              <a:spcPts val="13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b="1" kern="1200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유연성을 유지하거나 향상시켜 주고 균형감각이 좋아져 넘어지는 위험을 줄여줌</a:t>
          </a:r>
          <a:endParaRPr lang="ko-KR" altLang="en-US" sz="1200" b="1" kern="1200" spc="-15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14300" lvl="1" indent="-114300" algn="l" defTabSz="533400" latinLnBrk="1">
            <a:lnSpc>
              <a:spcPts val="13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b="1" kern="1200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근육의 염좌 같은 상해를 방지</a:t>
          </a:r>
        </a:p>
        <a:p>
          <a:pPr marL="114300" lvl="1" indent="-114300" algn="l" defTabSz="533400" latinLnBrk="1">
            <a:lnSpc>
              <a:spcPts val="13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b="1" kern="1200" spc="-15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스트레칭을</a:t>
          </a:r>
          <a:r>
            <a:rPr lang="ko-KR" altLang="en-US" sz="1200" b="1" kern="1200" spc="-150" dirty="0" smtClean="0">
              <a:solidFill>
                <a:schemeClr val="tx1">
                  <a:lumMod val="75000"/>
                  <a:lumOff val="25000"/>
                </a:schemeClr>
              </a:solidFill>
            </a:rPr>
            <a:t> 한 근육은 하지 않은 근육보다 압박에 더욱 잘 저항함</a:t>
          </a:r>
        </a:p>
      </dsp:txBody>
      <dsp:txXfrm rot="-5400000">
        <a:off x="2332628" y="2336900"/>
        <a:ext cx="5609163" cy="651351"/>
      </dsp:txXfrm>
    </dsp:sp>
    <dsp:sp modelId="{67CA9756-C17E-496D-BD7C-B9F9A35F7B9D}">
      <dsp:nvSpPr>
        <dsp:cNvPr id="0" name=""/>
        <dsp:cNvSpPr/>
      </dsp:nvSpPr>
      <dsp:spPr>
        <a:xfrm>
          <a:off x="699" y="2380296"/>
          <a:ext cx="2331929" cy="564556"/>
        </a:xfrm>
        <a:prstGeom prst="roundRect">
          <a:avLst/>
        </a:prstGeom>
        <a:solidFill>
          <a:schemeClr val="tx1">
            <a:lumMod val="50000"/>
            <a:lumOff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spc="-150" dirty="0" smtClean="0"/>
            <a:t>부상이나 상해를 방지</a:t>
          </a:r>
          <a:endParaRPr lang="ko-KR" altLang="en-US" sz="1400" b="1" kern="1200" spc="-150" dirty="0"/>
        </a:p>
      </dsp:txBody>
      <dsp:txXfrm>
        <a:off x="28258" y="2407855"/>
        <a:ext cx="2276811" cy="5094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08037-F27C-45CC-B96A-3A8BC355558E}" type="datetimeFigureOut">
              <a:rPr lang="ko-KR" altLang="en-US" smtClean="0"/>
              <a:pPr/>
              <a:t>2015-01-09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A8190-49D9-4567-97CE-4856CA1DC4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7532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5CE3-95CA-4677-87FE-726E7A6D28F7}" type="datetime1">
              <a:rPr lang="ko-KR" altLang="en-US" smtClean="0"/>
              <a:pPr/>
              <a:t>2015-01-09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732240" y="6356350"/>
            <a:ext cx="2895600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491880" y="635635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7D5C9395-525F-47E2-B97A-DDF91AAA8D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1745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D51C2-9864-41AA-B12B-D9A4F4A572B6}" type="datetime1">
              <a:rPr lang="ko-KR" altLang="en-US" smtClean="0"/>
              <a:pPr/>
              <a:t>2015-01-09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843808" y="6356350"/>
            <a:ext cx="2895600" cy="365125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16263" y="6251575"/>
            <a:ext cx="2133600" cy="365125"/>
          </a:xfrm>
        </p:spPr>
        <p:txBody>
          <a:bodyPr/>
          <a:lstStyle>
            <a:lvl1pPr algn="ctr">
              <a:defRPr sz="1100"/>
            </a:lvl1pPr>
          </a:lstStyle>
          <a:p>
            <a:r>
              <a:rPr lang="en-US" altLang="ko-KR" smtClean="0"/>
              <a:t>‹#›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7197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27D2-005F-4A97-B993-6E84F59E5143}" type="datetime1">
              <a:rPr lang="ko-KR" altLang="en-US" smtClean="0"/>
              <a:pPr/>
              <a:t>2015-01-09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9395-525F-47E2-B97A-DDF91AAA8D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5074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B9303-CF2F-40D2-B520-036B7351C852}" type="datetime1">
              <a:rPr lang="ko-KR" altLang="en-US" smtClean="0"/>
              <a:pPr/>
              <a:t>2015-01-09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9395-525F-47E2-B97A-DDF91AAA8D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8974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7E3B-8F11-44D9-A5DA-CA2CF8F6D149}" type="datetime1">
              <a:rPr lang="ko-KR" altLang="en-US" smtClean="0"/>
              <a:pPr/>
              <a:t>2015-01-09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9395-525F-47E2-B97A-DDF91AAA8D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443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7B50-1A5C-443A-88EC-99046FC685CE}" type="datetime1">
              <a:rPr lang="ko-KR" altLang="en-US" smtClean="0"/>
              <a:pPr/>
              <a:t>2015-01-09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9395-525F-47E2-B97A-DDF91AAA8D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579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59DD-A94A-4CEF-8E54-7967C088EC2E}" type="datetime1">
              <a:rPr lang="ko-KR" altLang="en-US" smtClean="0"/>
              <a:pPr/>
              <a:t>2015-01-09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9395-525F-47E2-B97A-DDF91AAA8D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3854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4CE32-7A7B-41AA-8A4A-053104C52F16}" type="datetime1">
              <a:rPr lang="ko-KR" altLang="en-US" smtClean="0"/>
              <a:pPr/>
              <a:t>2015-01-09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9395-525F-47E2-B97A-DDF91AAA8D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1200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BAA1A-AE25-4D86-A8FB-F5C9BF01C148}" type="datetime1">
              <a:rPr lang="ko-KR" altLang="en-US" smtClean="0"/>
              <a:pPr/>
              <a:t>2015-01-09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9395-525F-47E2-B97A-DDF91AAA8D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3573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B5103-9F1B-436E-94B3-BF8266BE3171}" type="datetime1">
              <a:rPr lang="ko-KR" altLang="en-US" smtClean="0"/>
              <a:pPr/>
              <a:t>2015-01-09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9395-525F-47E2-B97A-DDF91AAA8D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3659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FA09-BC02-4FA7-97D0-4BF87A0AE5D2}" type="datetime1">
              <a:rPr lang="ko-KR" altLang="en-US" smtClean="0"/>
              <a:pPr/>
              <a:t>2015-01-09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9395-525F-47E2-B97A-DDF91AAA8D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0566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18FAF-C8CD-4CEF-BC0E-1281540E6F45}" type="datetime1">
              <a:rPr lang="ko-KR" altLang="en-US" smtClean="0"/>
              <a:pPr/>
              <a:t>2015-01-09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328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9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9.png"/><Relationship Id="rId7" Type="http://schemas.openxmlformats.org/officeDocument/2006/relationships/image" Target="../media/image5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9.png"/><Relationship Id="rId7" Type="http://schemas.openxmlformats.org/officeDocument/2006/relationships/image" Target="../media/image6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4.jpeg"/><Relationship Id="rId4" Type="http://schemas.openxmlformats.org/officeDocument/2006/relationships/image" Target="../media/image8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82.png"/><Relationship Id="rId4" Type="http://schemas.openxmlformats.org/officeDocument/2006/relationships/image" Target="../media/image8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8.png"/><Relationship Id="rId4" Type="http://schemas.openxmlformats.org/officeDocument/2006/relationships/image" Target="../media/image9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jpeg"/><Relationship Id="rId4" Type="http://schemas.openxmlformats.org/officeDocument/2006/relationships/image" Target="../media/image10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113.jpeg"/><Relationship Id="rId4" Type="http://schemas.openxmlformats.org/officeDocument/2006/relationships/image" Target="../media/image1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120.png"/><Relationship Id="rId4" Type="http://schemas.openxmlformats.org/officeDocument/2006/relationships/image" Target="../media/image11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82.png"/><Relationship Id="rId4" Type="http://schemas.openxmlformats.org/officeDocument/2006/relationships/image" Target="../media/image8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82.png"/><Relationship Id="rId4" Type="http://schemas.openxmlformats.org/officeDocument/2006/relationships/image" Target="../media/image8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4.jpeg"/><Relationship Id="rId4" Type="http://schemas.openxmlformats.org/officeDocument/2006/relationships/image" Target="../media/image12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2.png"/><Relationship Id="rId4" Type="http://schemas.openxmlformats.org/officeDocument/2006/relationships/image" Target="../media/image8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2015년 교안PPT_표지내지최종-0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b="1" smtClean="0"/>
              <a:pPr/>
              <a:t>1</a:t>
            </a:fld>
            <a:endParaRPr lang="ko-KR" altLang="en-US" b="1" dirty="0"/>
          </a:p>
        </p:txBody>
      </p:sp>
      <p:sp>
        <p:nvSpPr>
          <p:cNvPr id="9" name="직사각형 8"/>
          <p:cNvSpPr/>
          <p:nvPr/>
        </p:nvSpPr>
        <p:spPr>
          <a:xfrm>
            <a:off x="1907704" y="1519624"/>
            <a:ext cx="49685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500" b="1" spc="-300" dirty="0" err="1">
                <a:solidFill>
                  <a:schemeClr val="bg1"/>
                </a:solidFill>
                <a:latin typeface="+mj-ea"/>
                <a:ea typeface="+mj-ea"/>
              </a:rPr>
              <a:t>건물해체원</a:t>
            </a:r>
            <a:r>
              <a:rPr lang="ko-KR" altLang="en-US" sz="4500" spc="-300" dirty="0" err="1" smtClean="0">
                <a:solidFill>
                  <a:schemeClr val="bg1"/>
                </a:solidFill>
                <a:latin typeface="+mj-ea"/>
                <a:ea typeface="+mj-ea"/>
              </a:rPr>
              <a:t>의</a:t>
            </a:r>
            <a:endParaRPr lang="en-US" altLang="ko-KR" sz="4500" spc="-3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ko-KR" altLang="en-US" sz="4500" spc="-300" dirty="0" smtClean="0">
                <a:solidFill>
                  <a:schemeClr val="bg1"/>
                </a:solidFill>
                <a:latin typeface="+mj-ea"/>
                <a:ea typeface="+mj-ea"/>
              </a:rPr>
              <a:t>안전대책</a:t>
            </a:r>
            <a:endParaRPr lang="ko-KR" altLang="en-US" sz="4500" spc="-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979712" y="1268760"/>
            <a:ext cx="31683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spc="-150" dirty="0" smtClean="0">
                <a:solidFill>
                  <a:srgbClr val="FFFF00"/>
                </a:solidFill>
                <a:latin typeface="+mj-ea"/>
                <a:ea typeface="+mj-ea"/>
              </a:rPr>
              <a:t>현장작업자를 위한 가이드  </a:t>
            </a:r>
            <a:r>
              <a:rPr lang="en-US" altLang="ko-KR" sz="1200" b="1" dirty="0" smtClean="0">
                <a:solidFill>
                  <a:srgbClr val="FFFF00"/>
                </a:solidFill>
                <a:latin typeface="+mj-ea"/>
                <a:ea typeface="+mj-ea"/>
              </a:rPr>
              <a:t>www.kosha.or.kr</a:t>
            </a:r>
            <a:endParaRPr lang="ko-KR" altLang="en-US" sz="12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8" name="그림 7" descr="26건물해체원 copy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6282" y="2060848"/>
            <a:ext cx="6212182" cy="4250440"/>
          </a:xfrm>
          <a:prstGeom prst="rect">
            <a:avLst/>
          </a:prstGeom>
        </p:spPr>
      </p:pic>
      <p:sp>
        <p:nvSpPr>
          <p:cNvPr id="12" name="TextBox 1"/>
          <p:cNvSpPr txBox="1"/>
          <p:nvPr/>
        </p:nvSpPr>
        <p:spPr>
          <a:xfrm>
            <a:off x="7462664" y="0"/>
            <a:ext cx="1656184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2014-</a:t>
            </a:r>
            <a:r>
              <a:rPr lang="ko-KR" altLang="en-US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교육미디어</a:t>
            </a:r>
            <a:r>
              <a:rPr lang="en-US" altLang="ko-K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-1080</a:t>
            </a:r>
            <a:endParaRPr lang="ko-KR" altLang="en-US" sz="1050" b="1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319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36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430040" y="2132856"/>
            <a:ext cx="8295247" cy="3384376"/>
            <a:chOff x="430040" y="2132856"/>
            <a:chExt cx="8295247" cy="3384376"/>
          </a:xfrm>
        </p:grpSpPr>
        <p:sp>
          <p:nvSpPr>
            <p:cNvPr id="28" name="직사각형 27"/>
            <p:cNvSpPr/>
            <p:nvPr/>
          </p:nvSpPr>
          <p:spPr>
            <a:xfrm>
              <a:off x="3224189" y="2132856"/>
              <a:ext cx="2701800" cy="33843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6023487" y="2132856"/>
              <a:ext cx="2701800" cy="33843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30040" y="2132856"/>
              <a:ext cx="2701800" cy="33843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430104" y="2132856"/>
              <a:ext cx="347115" cy="34711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</a:t>
              </a:r>
              <a:endParaRPr lang="ko-KR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229120" y="2132856"/>
              <a:ext cx="347115" cy="34711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</a:t>
              </a:r>
              <a:endParaRPr lang="ko-KR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6031666" y="2132856"/>
              <a:ext cx="347115" cy="34711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</a:t>
              </a:r>
              <a:endParaRPr lang="ko-KR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34" name="TextBox 5"/>
          <p:cNvSpPr txBox="1">
            <a:spLocks noChangeArrowheads="1"/>
          </p:cNvSpPr>
          <p:nvPr/>
        </p:nvSpPr>
        <p:spPr bwMode="auto">
          <a:xfrm>
            <a:off x="1835696" y="276426"/>
            <a:ext cx="5959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39552" y="1628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6040964" y="2326249"/>
            <a:ext cx="270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호흡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18884" y="2326249"/>
            <a:ext cx="270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떨어져 맞음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223082" y="2326249"/>
            <a:ext cx="270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떨어짐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7" name="Picture 3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444" y="2925052"/>
            <a:ext cx="2487600" cy="230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4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2327" y="2925052"/>
            <a:ext cx="2487600" cy="230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5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8263" y="2925052"/>
            <a:ext cx="2487600" cy="230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직사각형 42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</a:rPr>
              <a:t>주요 위험요인</a:t>
            </a:r>
          </a:p>
        </p:txBody>
      </p:sp>
      <p:sp>
        <p:nvSpPr>
          <p:cNvPr id="44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926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7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그룹 20"/>
          <p:cNvGrpSpPr/>
          <p:nvPr/>
        </p:nvGrpSpPr>
        <p:grpSpPr>
          <a:xfrm>
            <a:off x="539552" y="1700808"/>
            <a:ext cx="8136904" cy="4392488"/>
            <a:chOff x="539552" y="1700808"/>
            <a:chExt cx="8136904" cy="4392488"/>
          </a:xfrm>
        </p:grpSpPr>
        <p:sp>
          <p:nvSpPr>
            <p:cNvPr id="22" name="직사각형 21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3244" y="1237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151620" y="2224023"/>
            <a:ext cx="7020780" cy="3357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000">
              <a:lnSpc>
                <a:spcPct val="2000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작업범위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작업수칙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작업계획을 숙지한다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ct val="2000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방진마스크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(1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급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특급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),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송기마스크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고글형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보안경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원피스형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작업복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(1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회용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), </a:t>
            </a:r>
          </a:p>
          <a:p>
            <a:pPr marL="342900" indent="-342900">
              <a:buClr>
                <a:srgbClr val="266AA8"/>
              </a:buClr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보호 장갑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보호장화를 착용하여 신체가 노출되지 않도록 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ct val="200000"/>
              </a:lnSpc>
              <a:spcBef>
                <a:spcPts val="500"/>
              </a:spcBef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작업장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주변엔 경고표지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관계자 외 출입금지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를 게시한다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ct val="2000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작업 전 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6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스트레칭을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한다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ct val="2000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작업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시작 전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지적확인을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ct val="2000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작업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후에는 반드시 샤워하고 깨끗한 옷으로 갈아입는다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40" name="TextBox 5"/>
          <p:cNvSpPr txBox="1">
            <a:spLocks noChangeArrowheads="1"/>
          </p:cNvSpPr>
          <p:nvPr/>
        </p:nvSpPr>
        <p:spPr bwMode="auto">
          <a:xfrm>
            <a:off x="1835696" y="276426"/>
            <a:ext cx="5959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작업 전후 </a:t>
            </a:r>
            <a:r>
              <a:rPr lang="ko-KR" altLang="en-US" sz="2800" b="1" spc="-300" dirty="0" smtClean="0">
                <a:solidFill>
                  <a:schemeClr val="bg1"/>
                </a:solidFill>
                <a:latin typeface="+mj-ea"/>
                <a:ea typeface="+mj-ea"/>
              </a:rPr>
              <a:t>해야 할 </a:t>
            </a:r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일</a:t>
            </a: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926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7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그룹 20"/>
          <p:cNvGrpSpPr/>
          <p:nvPr/>
        </p:nvGrpSpPr>
        <p:grpSpPr>
          <a:xfrm>
            <a:off x="539552" y="1700808"/>
            <a:ext cx="8136904" cy="4392488"/>
            <a:chOff x="539552" y="1700808"/>
            <a:chExt cx="8136904" cy="4392488"/>
          </a:xfrm>
        </p:grpSpPr>
        <p:sp>
          <p:nvSpPr>
            <p:cNvPr id="22" name="직사각형 21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6" name="TextBox 5"/>
          <p:cNvSpPr txBox="1">
            <a:spLocks noChangeArrowheads="1"/>
          </p:cNvSpPr>
          <p:nvPr/>
        </p:nvSpPr>
        <p:spPr bwMode="auto">
          <a:xfrm>
            <a:off x="1835696" y="276426"/>
            <a:ext cx="5959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작업 전후 </a:t>
            </a:r>
            <a:r>
              <a:rPr lang="ko-KR" altLang="en-US" sz="2800" b="1" spc="-300" dirty="0" smtClean="0">
                <a:solidFill>
                  <a:schemeClr val="bg1"/>
                </a:solidFill>
                <a:latin typeface="+mj-ea"/>
                <a:ea typeface="+mj-ea"/>
              </a:rPr>
              <a:t>해야 할 </a:t>
            </a:r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일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079612" y="2060848"/>
            <a:ext cx="4788532" cy="3613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000">
              <a:lnSpc>
                <a:spcPct val="1500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작업범위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작업수칙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작업계획을 숙지한다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spcBef>
                <a:spcPts val="1000"/>
              </a:spcBef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방진마스크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(1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급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특급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),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송기마스크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고글형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보안경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</a:p>
          <a:p>
            <a:pPr>
              <a:buClr>
                <a:srgbClr val="266AA8"/>
              </a:buClr>
            </a:pP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ko-KR" altLang="en-US" sz="16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원피스형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작업복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(1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회용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),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보호장갑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보호장화를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착용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266AA8"/>
              </a:buClr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하여 신체가 노출되지 않도록 한다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ct val="150000"/>
              </a:lnSpc>
              <a:spcBef>
                <a:spcPts val="500"/>
              </a:spcBef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작업장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주변엔 경고표지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관계자 외 출입금지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를 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266AA8"/>
              </a:buClr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게시한다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ct val="150000"/>
              </a:lnSpc>
              <a:spcBef>
                <a:spcPts val="500"/>
              </a:spcBef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작업 전 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후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스트레칭을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ct val="150000"/>
              </a:lnSpc>
              <a:spcBef>
                <a:spcPts val="500"/>
              </a:spcBef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작업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시작 전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지적확인을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ct val="150000"/>
              </a:lnSpc>
              <a:spcBef>
                <a:spcPts val="500"/>
              </a:spcBef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작업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후에는 반드시 샤워하고 깨끗한 옷으로 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266AA8"/>
              </a:buClr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갈아입는다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pic>
        <p:nvPicPr>
          <p:cNvPr id="8194" name="Picture 2" descr="C:\Users\Administrator\Desktop\4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6948" y="2162572"/>
            <a:ext cx="3492500" cy="355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534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5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그룹 18"/>
          <p:cNvGrpSpPr/>
          <p:nvPr/>
        </p:nvGrpSpPr>
        <p:grpSpPr>
          <a:xfrm>
            <a:off x="539552" y="1700808"/>
            <a:ext cx="8136904" cy="4392488"/>
            <a:chOff x="539552" y="1700808"/>
            <a:chExt cx="8136904" cy="4392488"/>
          </a:xfrm>
        </p:grpSpPr>
        <p:sp>
          <p:nvSpPr>
            <p:cNvPr id="20" name="직사각형 19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작업 중 안전수칙 </a:t>
            </a:r>
            <a:r>
              <a:rPr lang="ko-KR" altLang="en-US" sz="2800" b="1" spc="-300" dirty="0" smtClean="0">
                <a:solidFill>
                  <a:schemeClr val="bg1"/>
                </a:solidFill>
                <a:latin typeface="+mj-ea"/>
                <a:ea typeface="+mj-ea"/>
              </a:rPr>
              <a:t>준수</a:t>
            </a:r>
            <a:endParaRPr lang="ko-KR" altLang="en-US" sz="2800" b="1" spc="-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115616" y="2060848"/>
            <a:ext cx="8280920" cy="3760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000">
              <a:lnSpc>
                <a:spcPts val="26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관계자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외 출입을 금지시킨다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ts val="26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작업장에서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흡연이나 음식물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음료수 섭취는 금지된다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ts val="26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인접한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곳에 탈의실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샤워실을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설치한다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ts val="26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수시로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헤파필터가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장착된 고성능 진공청소기로 청소한다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ts val="26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진공청소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후엔 가능한 물청소를 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ts val="26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창문이나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문은 테이프를 붙여 완전히 밀폐하고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필요 시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임시벽을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설치한다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ts val="26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작업에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불필요한 물건은 치우고 치우기가 곤란하면 폴리에틸렌 시트로 덮어씌운다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ts val="26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작업장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내부는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(-0.5㎜H2O)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을 유지한다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ts val="26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먼지가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나지 않도록 물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물 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20ℓ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에 식기세척제 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컵 혼합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을 뿌려가며 작업한다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ts val="26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바닥엔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떨어진 석면분진이 날리지 않도록 습윤한 천을 깐다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180000">
              <a:lnSpc>
                <a:spcPts val="2600"/>
              </a:lnSpc>
              <a:buClr>
                <a:srgbClr val="266AA8"/>
              </a:buClr>
              <a:buFont typeface="맑은 고딕" pitchFamily="50" charset="-127"/>
              <a:buChar char="▶"/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석면함유물질을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바닥에 떨어뜨리거나 던지지 않고 밀폐용기에 넣어 운반한다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34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58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048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8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그룹 23"/>
          <p:cNvGrpSpPr/>
          <p:nvPr/>
        </p:nvGrpSpPr>
        <p:grpSpPr>
          <a:xfrm>
            <a:off x="539552" y="1700808"/>
            <a:ext cx="8136904" cy="4392488"/>
            <a:chOff x="539552" y="1700808"/>
            <a:chExt cx="8136904" cy="4392488"/>
          </a:xfrm>
        </p:grpSpPr>
        <p:sp>
          <p:nvSpPr>
            <p:cNvPr id="32" name="직사각형 31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경고표지의 설치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079612" y="2182212"/>
            <a:ext cx="34923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석면해제 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작업장은 통제장소로 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간주하여 석면해체 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 </a:t>
            </a:r>
            <a:r>
              <a:rPr lang="ko-KR" altLang="en-US" sz="16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관리자로부터허가받은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사람만이 석면작업장소로 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출입하도록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하고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사업주는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 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</a:t>
            </a:r>
          </a:p>
          <a:p>
            <a:pPr>
              <a:lnSpc>
                <a:spcPct val="200000"/>
              </a:lnSpc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제거작업을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행하는 장소의 출입구에 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경고표지를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게시하여야 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44008" y="2288897"/>
            <a:ext cx="3312368" cy="21364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US" altLang="ko-KR" sz="250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25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관계자 외 </a:t>
            </a:r>
            <a:r>
              <a:rPr lang="ko-KR" altLang="en-US" sz="25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출입금지</a:t>
            </a:r>
          </a:p>
          <a:p>
            <a:pPr algn="ctr">
              <a:lnSpc>
                <a:spcPct val="150000"/>
              </a:lnSpc>
            </a:pPr>
            <a:r>
              <a:rPr lang="ko-KR" altLang="en-US" spc="-15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석면 </a:t>
            </a:r>
            <a:r>
              <a:rPr lang="ko-KR" altLang="en-US" spc="-15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취급 </a:t>
            </a:r>
            <a:r>
              <a:rPr lang="en-US" altLang="ko-KR" spc="-15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/ </a:t>
            </a:r>
            <a:r>
              <a:rPr lang="ko-KR" altLang="en-US" spc="-15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해체 중</a:t>
            </a:r>
            <a:endParaRPr lang="en-US" altLang="ko-KR" sz="13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보호구 </a:t>
            </a:r>
            <a:r>
              <a:rPr lang="en-US" altLang="ko-KR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 </a:t>
            </a: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보호 복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착용</a:t>
            </a:r>
          </a:p>
          <a:p>
            <a:pPr algn="ctr"/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흡연 및 음식물 섭취 </a:t>
            </a: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금지</a:t>
            </a:r>
            <a:endParaRPr lang="en-US" altLang="ko-KR" sz="14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ts val="2500"/>
              </a:lnSpc>
            </a:pPr>
            <a:endParaRPr lang="ko-KR" altLang="en-US" sz="1600" b="1" dirty="0" smtClean="0">
              <a:solidFill>
                <a:schemeClr val="bg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19870" y="4437112"/>
            <a:ext cx="38884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44000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1100" b="1" spc="-100" dirty="0" smtClean="0">
                <a:solidFill>
                  <a:schemeClr val="accent1"/>
                </a:solidFill>
              </a:rPr>
              <a:t>전체크기 </a:t>
            </a:r>
            <a:r>
              <a:rPr lang="en-US" altLang="ko-KR" sz="1100" b="1" spc="-100" dirty="0" smtClean="0">
                <a:solidFill>
                  <a:schemeClr val="accent1"/>
                </a:solidFill>
              </a:rPr>
              <a:t>: </a:t>
            </a:r>
            <a:r>
              <a:rPr lang="ko-KR" altLang="en-US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가로 </a:t>
            </a:r>
            <a:r>
              <a:rPr lang="en-US" altLang="ko-KR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70cm, </a:t>
            </a:r>
            <a:r>
              <a:rPr lang="ko-KR" altLang="en-US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세로 </a:t>
            </a:r>
            <a:r>
              <a:rPr lang="en-US" altLang="ko-KR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50cm </a:t>
            </a:r>
            <a:r>
              <a:rPr lang="ko-KR" altLang="en-US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이상</a:t>
            </a:r>
          </a:p>
          <a:p>
            <a:pPr indent="-144000"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1100" b="1" spc="-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글자크기 </a:t>
            </a:r>
            <a:r>
              <a:rPr lang="en-US" altLang="ko-KR" sz="1100" b="1" spc="-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altLang="ko-KR" sz="1100" spc="-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 </a:t>
            </a:r>
            <a:r>
              <a:rPr lang="ko-KR" altLang="en-US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관계자 외 출입금지”는 가로 </a:t>
            </a:r>
            <a:r>
              <a:rPr lang="en-US" altLang="ko-KR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8cm, </a:t>
            </a:r>
            <a:r>
              <a:rPr lang="ko-KR" altLang="en-US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세로 </a:t>
            </a:r>
            <a:r>
              <a:rPr lang="en-US" altLang="ko-KR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10cm </a:t>
            </a:r>
            <a:r>
              <a:rPr lang="ko-KR" altLang="en-US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이상</a:t>
            </a:r>
            <a:r>
              <a:rPr lang="en-US" altLang="ko-KR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100" spc="-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그밖에 </a:t>
            </a:r>
            <a:r>
              <a:rPr lang="ko-KR" altLang="en-US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글자의 크기는 가로 </a:t>
            </a:r>
            <a:r>
              <a:rPr lang="en-US" altLang="ko-KR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6cm, </a:t>
            </a:r>
            <a:r>
              <a:rPr lang="ko-KR" altLang="en-US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세로 </a:t>
            </a:r>
            <a:r>
              <a:rPr lang="en-US" altLang="ko-KR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6cm </a:t>
            </a:r>
            <a:r>
              <a:rPr lang="ko-KR" altLang="en-US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이상</a:t>
            </a:r>
          </a:p>
          <a:p>
            <a:pPr indent="-144000"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1100" b="1" spc="-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글자색깔 </a:t>
            </a:r>
            <a:r>
              <a:rPr lang="en-US" altLang="ko-KR" sz="1100" b="1" spc="-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ko-KR" altLang="en-US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흰색 바탕에 흑색</a:t>
            </a:r>
            <a:r>
              <a:rPr lang="en-US" altLang="ko-KR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,“</a:t>
            </a:r>
            <a:r>
              <a:rPr lang="ko-KR" altLang="en-US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석면 취급</a:t>
            </a:r>
            <a:r>
              <a:rPr lang="en-US" altLang="ko-KR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ko-KR" altLang="en-US" sz="1100" spc="-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해체 중”은 적색</a:t>
            </a:r>
            <a:endParaRPr lang="ko-KR" altLang="en-US" sz="1100" spc="-100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693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25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그룹 31"/>
          <p:cNvGrpSpPr/>
          <p:nvPr/>
        </p:nvGrpSpPr>
        <p:grpSpPr>
          <a:xfrm>
            <a:off x="539552" y="1700808"/>
            <a:ext cx="8136904" cy="4536504"/>
            <a:chOff x="539552" y="1700808"/>
            <a:chExt cx="8136904" cy="4392488"/>
          </a:xfrm>
        </p:grpSpPr>
        <p:sp>
          <p:nvSpPr>
            <p:cNvPr id="39" name="직사각형 38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안내판 설치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683568" y="1867137"/>
            <a:ext cx="7848872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석면 해체</a:t>
            </a:r>
            <a:r>
              <a:rPr lang="en-US" altLang="ko-KR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․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제거 작업장 주변에 </a:t>
            </a: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 </a:t>
            </a:r>
            <a:r>
              <a:rPr lang="en-US" altLang="ko-KR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제거작업장임을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공개하도록 되어 있고</a:t>
            </a:r>
            <a:r>
              <a:rPr lang="en-US" altLang="ko-KR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 </a:t>
            </a:r>
            <a:r>
              <a:rPr lang="en-US" altLang="ko-KR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 작업장에 </a:t>
            </a:r>
            <a:endParaRPr lang="en-US" altLang="ko-KR" sz="14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ts val="1900"/>
              </a:lnSpc>
            </a:pP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접근이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가능한 인근 주민 및 </a:t>
            </a:r>
            <a:r>
              <a:rPr lang="ko-KR" altLang="en-US" sz="14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통행자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등에게 </a:t>
            </a: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 </a:t>
            </a:r>
            <a:r>
              <a:rPr lang="en-US" altLang="ko-KR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제거작업이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이루어지는 장소임을 상기시킬 수 있는 </a:t>
            </a:r>
            <a:endParaRPr lang="en-US" altLang="ko-KR" sz="14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ts val="1900"/>
              </a:lnSpc>
            </a:pP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안내판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등을 게시하여야 한다</a:t>
            </a:r>
            <a:r>
              <a:rPr lang="en-US" altLang="ko-KR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석면작업 장소 주위에 바리케이드</a:t>
            </a:r>
            <a:r>
              <a:rPr lang="en-US" altLang="ko-KR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울타리 또는 유사한 </a:t>
            </a:r>
            <a:endParaRPr lang="en-US" altLang="ko-KR" sz="14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ts val="1900"/>
              </a:lnSpc>
            </a:pP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구조물을 이용한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경계선을 만들어 무단출입을 </a:t>
            </a: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방지한다</a:t>
            </a:r>
            <a:r>
              <a:rPr lang="en-US" altLang="ko-KR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altLang="ko-KR" sz="14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2924944"/>
            <a:ext cx="1944216" cy="2681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5940152" y="5627825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［그림</a:t>
            </a:r>
            <a:r>
              <a:rPr lang="en-US" altLang="ko-KR" sz="9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2-3</a:t>
            </a:r>
            <a:r>
              <a:rPr lang="ko-KR" altLang="en-US" sz="9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］ </a:t>
            </a:r>
            <a:r>
              <a:rPr lang="ko-KR" altLang="en-US" sz="9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석면해체 </a:t>
            </a:r>
            <a:r>
              <a:rPr lang="en-US" altLang="ko-KR" sz="9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9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제거 작업장 바리케이드 및 </a:t>
            </a:r>
            <a:r>
              <a:rPr lang="en-US" altLang="ko-KR" sz="9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900" b="1" spc="-10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900" b="1" spc="-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경고표치</a:t>
            </a:r>
            <a:r>
              <a:rPr lang="ko-KR" altLang="en-US" sz="9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설치 예</a:t>
            </a:r>
            <a:endParaRPr lang="ko-KR" altLang="en-US" sz="900" spc="-10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87624" y="2984082"/>
            <a:ext cx="4464496" cy="3037206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1280016" y="2939982"/>
            <a:ext cx="4300096" cy="3018191"/>
            <a:chOff x="1115616" y="2988705"/>
            <a:chExt cx="3916082" cy="3139126"/>
          </a:xfrm>
        </p:grpSpPr>
        <p:sp>
          <p:nvSpPr>
            <p:cNvPr id="21" name="TextBox 20"/>
            <p:cNvSpPr txBox="1"/>
            <p:nvPr/>
          </p:nvSpPr>
          <p:spPr>
            <a:xfrm>
              <a:off x="1115616" y="5887750"/>
              <a:ext cx="3916082" cy="240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［그림</a:t>
              </a:r>
              <a:r>
                <a:rPr lang="en-US" altLang="ko-KR" sz="9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2-2</a:t>
              </a:r>
              <a:r>
                <a:rPr lang="ko-KR" altLang="en-US" sz="9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］석면해체 </a:t>
              </a:r>
              <a:r>
                <a:rPr lang="en-US" altLang="ko-KR" sz="9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· </a:t>
              </a:r>
              <a:r>
                <a:rPr lang="ko-KR" altLang="en-US" sz="9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제거 작업장 안내판</a:t>
              </a:r>
              <a:r>
                <a:rPr lang="en-US" altLang="ko-KR" sz="900" b="1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900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900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석면안전관리법 시행규칙 제</a:t>
              </a:r>
              <a:r>
                <a:rPr lang="en-US" altLang="ko-KR" sz="900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37</a:t>
              </a:r>
              <a:r>
                <a:rPr lang="ko-KR" altLang="en-US" sz="900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조 관련</a:t>
              </a:r>
              <a:r>
                <a:rPr lang="en-US" altLang="ko-KR" sz="900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9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31040" y="5406593"/>
              <a:ext cx="3846414" cy="4641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r>
                <a:rPr lang="ko-KR" altLang="en-US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규격</a:t>
              </a:r>
              <a:r>
                <a:rPr lang="en-US" altLang="ko-K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         30</a:t>
              </a:r>
              <a:r>
                <a:rPr lang="ko-KR" altLang="en-US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㎠</a:t>
              </a:r>
              <a:r>
                <a:rPr lang="en-US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</a:t>
              </a:r>
              <a:r>
                <a:rPr lang="ko-KR" altLang="en-US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가로</a:t>
              </a:r>
              <a:r>
                <a:rPr lang="en-US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X</a:t>
              </a:r>
              <a:r>
                <a:rPr lang="ko-KR" altLang="en-US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세로</a:t>
              </a:r>
              <a:r>
                <a:rPr lang="en-US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)</a:t>
              </a:r>
              <a:r>
                <a:rPr lang="ko-KR" altLang="en-US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이상</a:t>
              </a:r>
              <a:endPara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en-US" altLang="ko-KR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(0.25X</a:t>
              </a:r>
              <a:r>
                <a:rPr lang="ko-KR" alt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세로</a:t>
              </a:r>
              <a:r>
                <a:rPr lang="en-US" altLang="ko-KR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)</a:t>
              </a:r>
              <a:r>
                <a:rPr lang="ko-KR" alt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≤가로≤</a:t>
              </a:r>
              <a:r>
                <a:rPr lang="en-US" altLang="ko-KR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(4X</a:t>
              </a:r>
              <a:r>
                <a:rPr lang="ko-KR" alt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세로</a:t>
              </a:r>
              <a:r>
                <a:rPr lang="en-US" altLang="ko-KR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)</a:t>
              </a:r>
              <a:endPara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23434" y="5055494"/>
              <a:ext cx="3666287" cy="384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※ </a:t>
              </a:r>
              <a:r>
                <a:rPr lang="ko-KR" altLang="en-US" sz="9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작업장 위치 </a:t>
              </a:r>
              <a:r>
                <a:rPr lang="en-US" altLang="ko-KR" sz="9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</a:t>
              </a:r>
              <a:r>
                <a:rPr lang="ko-KR" altLang="en-US" sz="900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건물명과 함께 주소지를 번지까지 자세하게 기재</a:t>
              </a:r>
              <a:endParaRPr lang="en-US" altLang="ko-KR" sz="900" spc="-1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r>
                <a:rPr lang="en-US" altLang="ko-KR" sz="9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※ </a:t>
              </a:r>
              <a:r>
                <a:rPr lang="ko-KR" altLang="en-US" sz="9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석면해체 </a:t>
              </a:r>
              <a:r>
                <a:rPr lang="en-US" altLang="ko-KR" sz="9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· </a:t>
              </a:r>
              <a:r>
                <a:rPr lang="ko-KR" altLang="en-US" sz="9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제거 작업의 종류 </a:t>
              </a:r>
              <a:r>
                <a:rPr lang="en-US" altLang="ko-KR" sz="9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900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석면함유건축자재 종류 및 작업방법을 명시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154368" y="2988705"/>
              <a:ext cx="3854008" cy="21073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ko-KR" altLang="en-US" sz="1700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석면해체</a:t>
              </a:r>
              <a:r>
                <a:rPr lang="en-US" altLang="ko-KR" sz="1700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700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작업장 안내</a:t>
              </a:r>
              <a:endParaRPr lang="en-US" altLang="ko-KR" sz="17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r>
                <a:rPr lang="ko-KR" altLang="en-US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작업장 위치 </a:t>
              </a:r>
              <a:r>
                <a:rPr lang="en-US" altLang="ko-KR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</a:t>
              </a:r>
            </a:p>
            <a:p>
              <a:r>
                <a:rPr lang="ko-KR" altLang="en-US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석면해체 </a:t>
              </a:r>
              <a:r>
                <a:rPr lang="en-US" altLang="ko-KR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· </a:t>
              </a:r>
              <a:r>
                <a:rPr lang="ko-KR" altLang="en-US" sz="1200" b="1" spc="-1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제거업체명</a:t>
              </a:r>
              <a:r>
                <a:rPr lang="ko-KR" altLang="en-US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altLang="ko-KR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</a:t>
              </a:r>
            </a:p>
            <a:p>
              <a:r>
                <a:rPr lang="ko-KR" altLang="en-US" sz="12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석면해체 </a:t>
              </a:r>
              <a:r>
                <a:rPr lang="en-US" altLang="ko-KR" sz="12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· </a:t>
              </a:r>
              <a:r>
                <a:rPr lang="ko-KR" altLang="en-US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제거작업의 종류 </a:t>
              </a:r>
              <a:r>
                <a:rPr lang="en-US" altLang="ko-KR" sz="12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</a:t>
              </a:r>
              <a:endPara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r>
                <a:rPr lang="ko-KR" altLang="en-US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작업기간 </a:t>
              </a:r>
              <a:r>
                <a:rPr lang="en-US" altLang="ko-KR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0000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년 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월 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일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~00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월 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일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(00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일간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)</a:t>
              </a:r>
            </a:p>
            <a:p>
              <a:endParaRPr lang="en-US" altLang="ko-KR" sz="9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  <a:p>
              <a:r>
                <a:rPr lang="en-US" altLang="ko-KR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※  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이 안내판은 석면안전관리법 제 </a:t>
              </a:r>
              <a:r>
                <a:rPr lang="en-US" altLang="ko-KR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27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 및 같은 </a:t>
              </a:r>
              <a:r>
                <a:rPr lang="ko-KR" altLang="en-US" sz="9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법시행규칙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제 </a:t>
              </a:r>
              <a:r>
                <a:rPr lang="en-US" altLang="ko-KR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37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조에</a:t>
              </a:r>
              <a:endPara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  <a:p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   따라 제작되었으며</a:t>
              </a:r>
              <a:r>
                <a:rPr lang="en-US" altLang="ko-KR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, 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석면해체</a:t>
              </a:r>
              <a:r>
                <a:rPr lang="ko-KR" alt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en-US" altLang="ko-KR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· 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제거작업의 세부 내용은 </a:t>
              </a:r>
              <a:r>
                <a:rPr lang="en-US" altLang="ko-KR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00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특별자치</a:t>
              </a:r>
              <a:endPara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  <a:p>
              <a:r>
                <a:rPr lang="en-US" altLang="ko-KR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en-US" altLang="ko-KR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  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도</a:t>
              </a:r>
              <a:r>
                <a:rPr lang="en-US" altLang="ko-KR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(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시</a:t>
              </a:r>
              <a:r>
                <a:rPr lang="ko-KR" alt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en-US" altLang="ko-KR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· 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군</a:t>
              </a:r>
              <a:r>
                <a:rPr lang="ko-KR" alt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en-US" altLang="ko-KR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· 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구</a:t>
              </a:r>
              <a:r>
                <a:rPr lang="en-US" altLang="ko-KR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) 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인터넷홈페이지에서도 확인하실 수 있습니다</a:t>
              </a:r>
              <a:r>
                <a:rPr lang="en-US" altLang="ko-KR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  <a:endPara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  <a:p>
              <a:pPr>
                <a:lnSpc>
                  <a:spcPts val="2500"/>
                </a:lnSpc>
              </a:pP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                           석면해체 </a:t>
              </a: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· </a:t>
              </a:r>
              <a:r>
                <a:rPr lang="ko-KR" altLang="en-US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제거업체명</a:t>
              </a:r>
              <a:r>
                <a:rPr lang="en-US" altLang="ko-KR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</a:t>
              </a:r>
              <a:r>
                <a:rPr lang="ko-KR" altLang="en-US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대표자명</a:t>
              </a:r>
              <a:r>
                <a:rPr lang="en-US" altLang="ko-KR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)</a:t>
              </a:r>
            </a:p>
          </p:txBody>
        </p:sp>
      </p:grp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2817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38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모서리가 둥근 직사각형 45"/>
          <p:cNvSpPr/>
          <p:nvPr/>
        </p:nvSpPr>
        <p:spPr>
          <a:xfrm>
            <a:off x="1259632" y="256490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2" name="그룹 31"/>
          <p:cNvGrpSpPr/>
          <p:nvPr/>
        </p:nvGrpSpPr>
        <p:grpSpPr>
          <a:xfrm>
            <a:off x="539552" y="2996952"/>
            <a:ext cx="8136904" cy="3134118"/>
            <a:chOff x="539552" y="1700808"/>
            <a:chExt cx="8136904" cy="4392488"/>
          </a:xfrm>
        </p:grpSpPr>
        <p:sp>
          <p:nvSpPr>
            <p:cNvPr id="33" name="직사각형 32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개인보호구의 지급</a:t>
            </a:r>
            <a:r>
              <a:rPr lang="en-US" altLang="ko-KR" sz="2800" b="1" spc="-30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착용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1835696" y="2597803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spc="-150" dirty="0">
                <a:solidFill>
                  <a:schemeClr val="bg1"/>
                </a:solidFill>
              </a:rPr>
              <a:t>1</a:t>
            </a:r>
            <a:r>
              <a:rPr lang="en-US" altLang="ko-KR" b="1" spc="-150" dirty="0" smtClean="0">
                <a:solidFill>
                  <a:schemeClr val="bg1"/>
                </a:solidFill>
              </a:rPr>
              <a:t>.</a:t>
            </a:r>
            <a:r>
              <a:rPr lang="ko-KR" altLang="en-US" b="1" spc="-150" dirty="0">
                <a:solidFill>
                  <a:schemeClr val="bg1"/>
                </a:solidFill>
              </a:rPr>
              <a:t> 호흡용 보호구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12604" y="1517883"/>
            <a:ext cx="77528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사업주는 석면해체</a:t>
            </a:r>
            <a:r>
              <a:rPr lang="en-US" altLang="ko-KR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제거작업에 근로자를 종사하도록 하는 때에는 작업조건에 적절한 특급방진마스크</a:t>
            </a:r>
            <a:r>
              <a:rPr lang="en-US" altLang="ko-KR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endParaRPr lang="en-US" altLang="ko-KR" sz="14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ts val="2000"/>
              </a:lnSpc>
            </a:pPr>
            <a:r>
              <a:rPr lang="ko-KR" altLang="en-US" sz="14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전동식</a:t>
            </a: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특급마스크 또는 </a:t>
            </a:r>
            <a:r>
              <a:rPr lang="ko-KR" altLang="en-US" sz="14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송기마스크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등 호흡보호구</a:t>
            </a:r>
            <a:r>
              <a:rPr lang="en-US" altLang="ko-KR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4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고글형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보호안경</a:t>
            </a:r>
            <a:r>
              <a:rPr lang="en-US" altLang="ko-KR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신체를 감싸는 보호의 및 보호장갑</a:t>
            </a:r>
            <a:r>
              <a:rPr lang="en-US" altLang="ko-KR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endParaRPr lang="en-US" altLang="ko-KR" sz="14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ts val="2000"/>
              </a:lnSpc>
            </a:pP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보호신발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등의 개인보호구를 작업근로자 개인별로 충분히 지급하고 착용하도록 하여야 한다</a:t>
            </a:r>
            <a:r>
              <a:rPr lang="en-US" altLang="ko-KR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0179" y="4068392"/>
            <a:ext cx="1227008" cy="153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23" r="20599"/>
          <a:stretch/>
        </p:blipFill>
        <p:spPr bwMode="auto">
          <a:xfrm>
            <a:off x="2803295" y="4068393"/>
            <a:ext cx="735772" cy="1532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864464" y="3140968"/>
            <a:ext cx="7956007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산업안전보건법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시행규칙 </a:t>
            </a: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별표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</a:t>
            </a: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의제</a:t>
            </a:r>
            <a:r>
              <a:rPr lang="en-US" altLang="ko-KR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ko-KR" altLang="en-US" sz="14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호마목에</a:t>
            </a:r>
            <a:r>
              <a:rPr lang="ko-KR" altLang="en-US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따른 </a:t>
            </a:r>
            <a:r>
              <a:rPr lang="ko-KR" altLang="en-US" sz="14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전동식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호흡보호구는 다음과 같다</a:t>
            </a:r>
            <a:r>
              <a:rPr lang="en-US" altLang="ko-KR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ts val="1900"/>
              </a:lnSpc>
            </a:pP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전동식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방진마스크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전면형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특등급만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해당한다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또는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1900"/>
              </a:lnSpc>
            </a:pP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전동식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후드 및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전동식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보안면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분진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</a:t>
            </a: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미스트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흄에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대한 용도로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안면부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누설율이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0.05%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이하인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특등급에만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해당한다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ko-KR" altLang="en-US" sz="13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19490" y="5618990"/>
            <a:ext cx="31124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［</a:t>
            </a:r>
            <a:r>
              <a:rPr lang="ko-KR" altLang="en-US" sz="10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그림 </a:t>
            </a:r>
            <a:r>
              <a:rPr lang="en-US" altLang="ko-KR" sz="10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3-1</a:t>
            </a:r>
            <a:r>
              <a:rPr lang="ko-KR" altLang="en-US" sz="10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］ </a:t>
            </a:r>
            <a:r>
              <a:rPr lang="ko-KR" altLang="en-US" sz="1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전동식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후드 및 </a:t>
            </a:r>
            <a:r>
              <a:rPr lang="ko-KR" altLang="en-US" sz="1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보안면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예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3717" y="4187221"/>
            <a:ext cx="909287" cy="1038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8959" y="4187802"/>
            <a:ext cx="983431" cy="103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8345" y="4187802"/>
            <a:ext cx="1035449" cy="103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9749" y="4187220"/>
            <a:ext cx="1074781" cy="1038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4223717" y="5225566"/>
            <a:ext cx="909287" cy="2462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반면형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126242" y="5225566"/>
            <a:ext cx="986148" cy="2462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전면형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108345" y="5225566"/>
            <a:ext cx="1031404" cy="2462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전동식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139750" y="5225566"/>
            <a:ext cx="1074780" cy="2462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송기식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211960" y="5555372"/>
            <a:ext cx="4002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 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제거작업에 사용되는 호흡보호구 예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39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049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8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772816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835696" y="1796752"/>
            <a:ext cx="4970307" cy="446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2. </a:t>
            </a:r>
            <a:r>
              <a:rPr lang="ko-KR" altLang="en-US" b="1" dirty="0" err="1">
                <a:solidFill>
                  <a:schemeClr val="bg1"/>
                </a:solidFill>
              </a:rPr>
              <a:t>보호복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539552" y="2204864"/>
            <a:ext cx="8136904" cy="3888432"/>
            <a:chOff x="539552" y="1700808"/>
            <a:chExt cx="8136904" cy="4392488"/>
          </a:xfrm>
        </p:grpSpPr>
        <p:sp>
          <p:nvSpPr>
            <p:cNvPr id="24" name="직사각형 23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개인보호구의 지급</a:t>
            </a:r>
            <a:r>
              <a:rPr lang="en-US" altLang="ko-KR" sz="2800" b="1" spc="-30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착용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827584" y="2492896"/>
            <a:ext cx="7782774" cy="3362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266AA8"/>
              </a:buClr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 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제거작업에서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사용되는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보호복의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요구조건 및 착용시 준수사항은 다음과 같다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-144000">
              <a:lnSpc>
                <a:spcPct val="200000"/>
              </a:lnSpc>
              <a:buClr>
                <a:srgbClr val="266AA8"/>
              </a:buClr>
              <a:buFontTx/>
              <a:buChar char="▶"/>
            </a:pP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보호복은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근로자의 전신을 덮을 수 있고 허리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손목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목이 조이는 구조로 머리덮개가 부착된 일회용 </a:t>
            </a: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보호복을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266AA8"/>
              </a:buClr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사용하도록 한다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-144000">
              <a:lnSpc>
                <a:spcPct val="150000"/>
              </a:lnSpc>
              <a:buClr>
                <a:srgbClr val="266AA8"/>
              </a:buClr>
              <a:buFontTx/>
              <a:buChar char="▶"/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석면섬유의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침투에 저항성이 있는 재료로 만들어져야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-144000">
              <a:lnSpc>
                <a:spcPct val="150000"/>
              </a:lnSpc>
              <a:buClr>
                <a:srgbClr val="266AA8"/>
              </a:buClr>
              <a:buFontTx/>
              <a:buChar char="▶"/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습식작업에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사용할 수 있는 소재이어야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-144000">
              <a:lnSpc>
                <a:spcPct val="150000"/>
              </a:lnSpc>
              <a:buClr>
                <a:srgbClr val="266AA8"/>
              </a:buClr>
              <a:buFontTx/>
              <a:buChar char="▶"/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지퍼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부분은 지퍼덮개가 있어 석면분진이 유입되지 않는 구조로 되어야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-144000">
              <a:lnSpc>
                <a:spcPct val="150000"/>
              </a:lnSpc>
              <a:buClr>
                <a:srgbClr val="266AA8"/>
              </a:buClr>
              <a:buFontTx/>
              <a:buChar char="▶"/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봉제처리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부분을 통하여 석면이 침투하지 못하도록 봉제처리 후 코팅 방식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테이핑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처리 또는 동등 성능 </a:t>
            </a:r>
            <a:endParaRPr lang="en-US" altLang="ko-KR" sz="13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266AA8"/>
              </a:buClr>
            </a:pP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이상의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처리방식을 적용하여야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-144000">
              <a:lnSpc>
                <a:spcPct val="150000"/>
              </a:lnSpc>
              <a:buClr>
                <a:srgbClr val="266AA8"/>
              </a:buClr>
              <a:buFontTx/>
              <a:buChar char="▶"/>
            </a:pP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보호의가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찢어진 경우 즉시 수리 및 교체하여야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-144000">
              <a:lnSpc>
                <a:spcPct val="150000"/>
              </a:lnSpc>
              <a:buClr>
                <a:srgbClr val="266AA8"/>
              </a:buClr>
              <a:buFontTx/>
              <a:buChar char="▶"/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제거작업에 사용된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보호복은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석면지정폐기물로 처리한다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-144000">
              <a:lnSpc>
                <a:spcPct val="150000"/>
              </a:lnSpc>
              <a:buClr>
                <a:srgbClr val="266AA8"/>
              </a:buClr>
              <a:buFontTx/>
              <a:buChar char="▶"/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마스크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장갑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덧신 등의 사이에 간격이 있을 경우에는 각각의 간격을 테이프로 밀봉하여준다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430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25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5" name="그룹 34"/>
          <p:cNvGrpSpPr/>
          <p:nvPr/>
        </p:nvGrpSpPr>
        <p:grpSpPr>
          <a:xfrm>
            <a:off x="539552" y="2348880"/>
            <a:ext cx="8136904" cy="3744416"/>
            <a:chOff x="539552" y="1700808"/>
            <a:chExt cx="8136904" cy="4392488"/>
          </a:xfrm>
        </p:grpSpPr>
        <p:sp>
          <p:nvSpPr>
            <p:cNvPr id="43" name="직사각형 42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개인보호구의 지급</a:t>
            </a:r>
            <a:r>
              <a:rPr lang="en-US" altLang="ko-KR" sz="2800" b="1" spc="-30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착용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835696" y="1907540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2. </a:t>
            </a:r>
            <a:r>
              <a:rPr lang="ko-KR" altLang="en-US" b="1" dirty="0" err="1">
                <a:solidFill>
                  <a:schemeClr val="bg1"/>
                </a:solidFill>
              </a:rPr>
              <a:t>보호복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96136" y="3583224"/>
            <a:ext cx="2539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［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그림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3-3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］ </a:t>
            </a:r>
            <a:endParaRPr lang="en-US" altLang="ko-KR" sz="1200" b="1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손목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발목 부분 등 테이프 밀봉 예</a:t>
            </a:r>
            <a:endParaRPr lang="ko-KR" altLang="en-US" sz="12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6136" y="4740205"/>
            <a:ext cx="2539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［그림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3-4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］ </a:t>
            </a:r>
            <a:endParaRPr lang="en-US" altLang="ko-KR" sz="1200" b="1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지퍼덮개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좌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및 지퍼부분 </a:t>
            </a:r>
            <a:endParaRPr lang="en-US" altLang="ko-KR" sz="12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2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테이핑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처리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우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예</a:t>
            </a:r>
            <a:endParaRPr lang="ko-KR" altLang="en-US" sz="12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30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pic>
        <p:nvPicPr>
          <p:cNvPr id="1027" name="Picture 3" descr="C:\Users\Administrator\Desktop\10-1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51" t="1913" r="1124" b="3406"/>
          <a:stretch/>
        </p:blipFill>
        <p:spPr bwMode="auto">
          <a:xfrm>
            <a:off x="1509524" y="2861402"/>
            <a:ext cx="1975918" cy="1311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\Desktop\10-2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7" t="2797" r="1954" b="3085"/>
          <a:stretch/>
        </p:blipFill>
        <p:spPr bwMode="auto">
          <a:xfrm>
            <a:off x="3553574" y="2861403"/>
            <a:ext cx="1971464" cy="131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Desktop\10-3.pn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96" t="1863" r="1896" b="1863"/>
          <a:stretch/>
        </p:blipFill>
        <p:spPr bwMode="auto">
          <a:xfrm>
            <a:off x="1509524" y="4238022"/>
            <a:ext cx="1975917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istrator\Desktop\10-4.png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1" t="2160" r="1816" b="2556"/>
          <a:stretch/>
        </p:blipFill>
        <p:spPr bwMode="auto">
          <a:xfrm>
            <a:off x="3553573" y="4238022"/>
            <a:ext cx="1971465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24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22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2" name="그룹 31"/>
          <p:cNvGrpSpPr/>
          <p:nvPr/>
        </p:nvGrpSpPr>
        <p:grpSpPr>
          <a:xfrm>
            <a:off x="539552" y="2348880"/>
            <a:ext cx="8136904" cy="3744416"/>
            <a:chOff x="539552" y="1700808"/>
            <a:chExt cx="8136904" cy="4392488"/>
          </a:xfrm>
        </p:grpSpPr>
        <p:sp>
          <p:nvSpPr>
            <p:cNvPr id="33" name="직사각형 32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개인보호구의 지급</a:t>
            </a:r>
            <a:r>
              <a:rPr lang="en-US" altLang="ko-KR" sz="2800" b="1" spc="-30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착용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037698" y="2708920"/>
            <a:ext cx="7782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 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제거작업에서는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그림 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3-5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와 같은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불침투성의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일회용 보호 장갑을 사용하고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사용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후 석면지정폐기물로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처리한다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altLang="ko-KR" sz="16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835696" y="1907540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3. </a:t>
            </a:r>
            <a:r>
              <a:rPr lang="ko-KR" altLang="en-US" b="1" dirty="0">
                <a:solidFill>
                  <a:schemeClr val="bg1"/>
                </a:solidFill>
              </a:rPr>
              <a:t>보호장갑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79065" y="5059480"/>
            <a:ext cx="2539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［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그림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3-5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］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제거작업용 </a:t>
            </a:r>
            <a:endParaRPr lang="en-US" altLang="ko-KR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보호장갑 예 </a:t>
            </a:r>
            <a:endParaRPr lang="ko-KR" altLang="en-US" sz="12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pic>
        <p:nvPicPr>
          <p:cNvPr id="2052" name="Picture 4" descr="C:\Users\Administrator\Desktop\11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5043" y="3789041"/>
            <a:ext cx="1843650" cy="18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istrator\Desktop\11-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8318" y="3789040"/>
            <a:ext cx="1955580" cy="18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10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22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835696" y="1907540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4. </a:t>
            </a:r>
            <a:r>
              <a:rPr lang="ko-KR" altLang="en-US" b="1" dirty="0">
                <a:solidFill>
                  <a:schemeClr val="bg1"/>
                </a:solidFill>
              </a:rPr>
              <a:t>보호신발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539552" y="2348880"/>
            <a:ext cx="8136904" cy="3744416"/>
            <a:chOff x="539552" y="1700808"/>
            <a:chExt cx="8136904" cy="4392488"/>
          </a:xfrm>
        </p:grpSpPr>
        <p:sp>
          <p:nvSpPr>
            <p:cNvPr id="29" name="직사각형 28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개인보호구의 지급</a:t>
            </a:r>
            <a:r>
              <a:rPr lang="en-US" altLang="ko-KR" sz="2800" b="1" spc="-30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착용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827584" y="2564904"/>
            <a:ext cx="8064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보호신발로서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안전화의 사용이 가능하나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섬유형태의 끈이 있는 안전화를 사용할 경우 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끈 부분에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석면이 흡착되어 오염될 수 있으므로 오염방지를 위한 보호덧신을 착용하거나 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안전장화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착용을 권장한다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다만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떨어짐 등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안전상의 위험이 있는 경우에는 보호덧신 착용을 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제외할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수 있다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75778" y="5383424"/>
            <a:ext cx="2539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［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그림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3-6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］ </a:t>
            </a:r>
            <a:endParaRPr lang="en-US" altLang="ko-KR" sz="1200" b="1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보호덧신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좌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및 안전장화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우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예</a:t>
            </a:r>
            <a:endParaRPr lang="en-US" altLang="ko-KR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ko-KR" altLang="en-US" sz="12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pic>
        <p:nvPicPr>
          <p:cNvPr id="33" name="Picture 2" descr="C:\Users\Administrator\Desktop\12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7405" y="3941446"/>
            <a:ext cx="2460853" cy="184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Administrator\Desktop\12-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1672" y="3941983"/>
            <a:ext cx="2442344" cy="184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40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22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700808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8" name="그룹 27"/>
          <p:cNvGrpSpPr/>
          <p:nvPr/>
        </p:nvGrpSpPr>
        <p:grpSpPr>
          <a:xfrm>
            <a:off x="539552" y="2132856"/>
            <a:ext cx="8136904" cy="3960440"/>
            <a:chOff x="539552" y="1700808"/>
            <a:chExt cx="8136904" cy="4392488"/>
          </a:xfrm>
        </p:grpSpPr>
        <p:sp>
          <p:nvSpPr>
            <p:cNvPr id="32" name="직사각형 31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899592" y="2348880"/>
            <a:ext cx="80648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음압유지장치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음압기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는 밀폐된 작업장의 내부를 외부보다 음</a:t>
            </a:r>
            <a:r>
              <a:rPr lang="en-US" altLang="ko-KR" sz="13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  -  ) </a:t>
            </a: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압을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유지하게 하여 외부의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신선한 공기를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공급하고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내부의 석면오염공기를 외부로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방출되지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않게 함과 동시에 고성능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필터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HEPA</a:t>
            </a:r>
            <a:r>
              <a: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필터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를 사용하여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내부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작업장의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공기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중에 존재하는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석면분진을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제거한 후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석면이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제거된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청정공기를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외부에 방출하는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장치이다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ts val="24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석면분진이 작업장 외부로 비산하지 못하도록 하기 위해서는 작업장과 외부의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압력차를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최소 </a:t>
            </a:r>
            <a:endParaRPr lang="en-US" altLang="ko-KR" sz="1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-0.508mmH2O(</a:t>
            </a:r>
            <a:r>
              <a: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또는 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-0.02inchH2O)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가 되도록 작업장 내부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유지가 바람직하다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작업장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내부음압은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ko-KR" sz="13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음압기의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용량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유량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정압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과 작업장 주변 환경에 의해 결정되므로 관리자는 계획수립 단계에서부터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음압유지를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ko-KR" sz="13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위해 필요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환기량을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계산하여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음압기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소요대수를 고려하여야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ts val="2400"/>
              </a:lnSpc>
            </a:pPr>
            <a:endParaRPr lang="en-US" altLang="ko-KR" sz="13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835696" y="1763524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1. </a:t>
            </a:r>
            <a:r>
              <a:rPr lang="ko-KR" altLang="en-US" b="1" dirty="0" err="1">
                <a:solidFill>
                  <a:schemeClr val="bg1"/>
                </a:solidFill>
              </a:rPr>
              <a:t>음압기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94255" y="4204210"/>
            <a:ext cx="4371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［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그림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3-6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］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2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음압기의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예</a:t>
            </a:r>
            <a:endParaRPr lang="en-US" altLang="ko-KR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ko-KR" altLang="en-US" sz="12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098" name="Picture 2" descr="C:\Users\Administrator\Desktop\13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925"/>
          <a:stretch/>
        </p:blipFill>
        <p:spPr bwMode="auto">
          <a:xfrm>
            <a:off x="6266247" y="2782536"/>
            <a:ext cx="1910882" cy="1313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istrator\Desktop\13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4568" y="2782536"/>
            <a:ext cx="1982959" cy="1313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20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30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모서리가 접힌 도형 36"/>
          <p:cNvSpPr/>
          <p:nvPr/>
        </p:nvSpPr>
        <p:spPr>
          <a:xfrm>
            <a:off x="539552" y="2348880"/>
            <a:ext cx="8070806" cy="3816424"/>
          </a:xfrm>
          <a:prstGeom prst="foldedCorner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8" name="그룹 37"/>
          <p:cNvGrpSpPr/>
          <p:nvPr/>
        </p:nvGrpSpPr>
        <p:grpSpPr>
          <a:xfrm>
            <a:off x="712604" y="2472005"/>
            <a:ext cx="7752875" cy="3566315"/>
            <a:chOff x="1259632" y="2132856"/>
            <a:chExt cx="6336704" cy="3431738"/>
          </a:xfrm>
        </p:grpSpPr>
        <p:cxnSp>
          <p:nvCxnSpPr>
            <p:cNvPr id="39" name="직선 연결선 38"/>
            <p:cNvCxnSpPr/>
            <p:nvPr/>
          </p:nvCxnSpPr>
          <p:spPr>
            <a:xfrm>
              <a:off x="1259632" y="2132856"/>
              <a:ext cx="6336704" cy="0"/>
            </a:xfrm>
            <a:prstGeom prst="line">
              <a:avLst/>
            </a:prstGeom>
            <a:ln>
              <a:solidFill>
                <a:srgbClr val="D6D6D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1259632" y="5517232"/>
              <a:ext cx="6328700" cy="47362"/>
            </a:xfrm>
            <a:prstGeom prst="line">
              <a:avLst/>
            </a:prstGeom>
            <a:ln>
              <a:solidFill>
                <a:srgbClr val="D6D6D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1259632" y="2132856"/>
              <a:ext cx="0" cy="3384376"/>
            </a:xfrm>
            <a:prstGeom prst="line">
              <a:avLst/>
            </a:prstGeom>
            <a:ln>
              <a:solidFill>
                <a:srgbClr val="D6D6D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7588332" y="2132856"/>
              <a:ext cx="0" cy="3431738"/>
            </a:xfrm>
            <a:prstGeom prst="line">
              <a:avLst/>
            </a:prstGeom>
            <a:ln>
              <a:solidFill>
                <a:srgbClr val="D6D6D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827584" y="2492896"/>
            <a:ext cx="696758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음압기는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작업량과 상관없이 상시 가동하고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제거작업이 끝나고 석면농도 측정결과가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기준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0.01</a:t>
            </a:r>
            <a:r>
              <a: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개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/㎤</a:t>
            </a:r>
            <a:r>
              <a: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이하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을 충족할 때까지 계속 가동한다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ts val="2400"/>
              </a:lnSpc>
            </a:pP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음압기는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밀폐된 작업장의 내부 또는 외부에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설치하는데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작업장소가 협소할 경우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밀폐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장소의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외부에 설치하나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이럴 경우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흡입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덕트에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의하여 압력손실이 발생하므로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가능하면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내부에 설치하는 것이 바람직하다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그러나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내부에서 사용 시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음압기의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표면이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석면분진에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오염될 수 있으므로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흡입구와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배기구를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제외한 부분은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비닐시트로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밀폐를 권장한다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835696" y="1907540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1. </a:t>
            </a:r>
            <a:r>
              <a:rPr lang="ko-KR" altLang="en-US" b="1" dirty="0" err="1">
                <a:solidFill>
                  <a:schemeClr val="bg1"/>
                </a:solidFill>
              </a:rPr>
              <a:t>음압기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56000" y="5064943"/>
            <a:ext cx="2539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150" dirty="0" smtClean="0">
                <a:solidFill>
                  <a:schemeClr val="accent1">
                    <a:lumMod val="75000"/>
                  </a:schemeClr>
                </a:solidFill>
              </a:rPr>
              <a:t>오염방지를 위한 </a:t>
            </a:r>
            <a:r>
              <a:rPr lang="ko-KR" altLang="en-US" sz="1200" b="1" spc="-150" dirty="0" err="1" smtClean="0">
                <a:solidFill>
                  <a:schemeClr val="accent1">
                    <a:lumMod val="75000"/>
                  </a:schemeClr>
                </a:solidFill>
              </a:rPr>
              <a:t>음압기</a:t>
            </a:r>
            <a:r>
              <a:rPr lang="ko-KR" altLang="en-US" sz="1200" b="1" spc="-150" dirty="0" smtClean="0">
                <a:solidFill>
                  <a:schemeClr val="accent1">
                    <a:lumMod val="75000"/>
                  </a:schemeClr>
                </a:solidFill>
              </a:rPr>
              <a:t> 밀폐</a:t>
            </a:r>
            <a:endParaRPr lang="ko-KR" altLang="en-US" sz="1200" b="1" spc="-15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4121" y="3278409"/>
            <a:ext cx="4048125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4204121" y="5576655"/>
            <a:ext cx="4112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［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그림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4-2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］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보호덧신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좌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및 안전장화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우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예</a:t>
            </a:r>
            <a:endParaRPr lang="en-US" altLang="ko-KR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ko-KR" altLang="en-US" sz="12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66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3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37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700808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835696" y="1720686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2. </a:t>
            </a:r>
            <a:r>
              <a:rPr lang="ko-KR" altLang="en-US" b="1" dirty="0" err="1">
                <a:solidFill>
                  <a:schemeClr val="bg1"/>
                </a:solidFill>
              </a:rPr>
              <a:t>음압기</a:t>
            </a:r>
            <a:r>
              <a:rPr lang="ko-KR" altLang="en-US" b="1" dirty="0">
                <a:solidFill>
                  <a:schemeClr val="bg1"/>
                </a:solidFill>
              </a:rPr>
              <a:t> 필터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539552" y="2132856"/>
            <a:ext cx="8136904" cy="3960440"/>
            <a:chOff x="539552" y="1700808"/>
            <a:chExt cx="8136904" cy="4392488"/>
          </a:xfrm>
        </p:grpSpPr>
        <p:sp>
          <p:nvSpPr>
            <p:cNvPr id="52" name="직사각형 51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847669" y="2337842"/>
            <a:ext cx="727280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(1)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전처리 필터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(Pre filter)</a:t>
            </a:r>
          </a:p>
          <a:p>
            <a:pPr marL="252000">
              <a:spcBef>
                <a:spcPts val="200"/>
              </a:spcBef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전처리 필터는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음압기의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성능 향상 및 고성능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HEPA)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필터의 수명을 연장시키기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52000">
              <a:spcBef>
                <a:spcPts val="200"/>
              </a:spcBef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위해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비교적 큰 입자를 미리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걸러주는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역할을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일반적으로 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회 사용 후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폐기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52000">
              <a:spcBef>
                <a:spcPts val="200"/>
              </a:spcBef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시키고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재사용은 하지 않도록 한다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altLang="ko-KR" sz="13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(2)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중간 필터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(Medium filter)</a:t>
            </a:r>
          </a:p>
          <a:p>
            <a:pPr marL="252000">
              <a:spcBef>
                <a:spcPts val="200"/>
              </a:spcBef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중간 필터 기능 역시 고성능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(HEPA)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필터에 대한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52000">
              <a:spcBef>
                <a:spcPts val="200"/>
              </a:spcBef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분진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부하를 줄이기 위해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52000">
              <a:spcBef>
                <a:spcPts val="200"/>
              </a:spcBef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사용하며 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0.3 ㎛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입자에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대해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52000">
              <a:spcBef>
                <a:spcPts val="200"/>
              </a:spcBef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65%, 85%, 95%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의 제진 성능이 있다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altLang="ko-KR" sz="13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(3)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고성능 필터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(HEPA filter)</a:t>
            </a:r>
          </a:p>
          <a:p>
            <a:pPr marL="252000">
              <a:spcBef>
                <a:spcPts val="200"/>
              </a:spcBef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고성능 필터는 입경이 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0.3 ㎛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분진을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52000">
              <a:spcBef>
                <a:spcPts val="200"/>
              </a:spcBef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필터에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통과시켜 제거 효율이 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99.97%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52000">
              <a:spcBef>
                <a:spcPts val="200"/>
              </a:spcBef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이상의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성능을 보유하고 있는 필터로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52000">
              <a:spcBef>
                <a:spcPts val="200"/>
              </a:spcBef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분진을 제거하는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음압기에서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가장 중요한 역할을 수행한다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092627" y="2406169"/>
            <a:ext cx="4295797" cy="1526887"/>
            <a:chOff x="3968696" y="2406169"/>
            <a:chExt cx="4295797" cy="1526887"/>
          </a:xfrm>
        </p:grpSpPr>
        <p:sp>
          <p:nvSpPr>
            <p:cNvPr id="25" name="TextBox 24"/>
            <p:cNvSpPr txBox="1"/>
            <p:nvPr/>
          </p:nvSpPr>
          <p:spPr>
            <a:xfrm>
              <a:off x="3968696" y="3356992"/>
              <a:ext cx="29257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［그림</a:t>
              </a:r>
              <a:r>
                <a:rPr lang="ko-KR" alt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4-2</a:t>
              </a:r>
              <a:r>
                <a:rPr lang="ko-KR" altLang="en-US" sz="10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］ </a:t>
              </a:r>
              <a:r>
                <a:rPr lang="ko-KR" altLang="en-US" sz="1000" b="1" spc="-1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음압기</a:t>
              </a:r>
              <a:r>
                <a:rPr lang="ko-KR" altLang="en-US" sz="10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필터</a:t>
              </a:r>
              <a:endParaRPr lang="en-US" altLang="ko-KR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/>
              <a:r>
                <a:rPr lang="en-US" altLang="ko-KR" sz="10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 </a:t>
              </a:r>
              <a:r>
                <a:rPr lang="ko-KR" altLang="en-US" sz="10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고성능 필터 </a:t>
              </a:r>
              <a:r>
                <a:rPr lang="en-US" altLang="ko-KR" sz="10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</a:t>
              </a:r>
              <a:r>
                <a:rPr lang="ko-KR" altLang="en-US" sz="10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좌</a:t>
              </a:r>
              <a:r>
                <a:rPr lang="en-US" altLang="ko-KR" sz="10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ko-KR" altLang="en-US" sz="1000" b="1" spc="-1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미디엄필터</a:t>
              </a:r>
              <a:r>
                <a:rPr lang="ko-KR" altLang="en-US" sz="10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altLang="ko-KR" sz="10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</a:t>
              </a:r>
              <a:r>
                <a:rPr lang="ko-KR" altLang="en-US" sz="10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중앙</a:t>
              </a:r>
              <a:r>
                <a:rPr lang="en-US" altLang="ko-KR" sz="10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ko-KR" altLang="en-US" sz="10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전처리 필터 </a:t>
              </a:r>
              <a:r>
                <a:rPr lang="en-US" altLang="ko-KR" sz="10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</a:t>
              </a:r>
              <a:r>
                <a:rPr lang="ko-KR" altLang="en-US" sz="10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우 </a:t>
              </a:r>
              <a:r>
                <a:rPr lang="en-US" altLang="ko-KR" sz="10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)</a:t>
              </a:r>
              <a:endPara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9277" y="2406169"/>
              <a:ext cx="1365216" cy="1526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6" name="TextBox 25"/>
          <p:cNvSpPr txBox="1"/>
          <p:nvPr/>
        </p:nvSpPr>
        <p:spPr>
          <a:xfrm>
            <a:off x="5481973" y="5415027"/>
            <a:ext cx="27624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spc="-150" dirty="0" err="1" smtClean="0"/>
              <a:t>음압기의</a:t>
            </a:r>
            <a:r>
              <a:rPr lang="ko-KR" altLang="en-US" sz="1000" b="1" spc="-150" dirty="0" smtClean="0"/>
              <a:t> 공기여과 원리와 내부구조</a:t>
            </a:r>
            <a:endParaRPr lang="en-US" altLang="ko-KR" sz="1000" b="1" spc="-150" dirty="0" smtClean="0"/>
          </a:p>
        </p:txBody>
      </p:sp>
      <p:grpSp>
        <p:nvGrpSpPr>
          <p:cNvPr id="2" name="그룹 1"/>
          <p:cNvGrpSpPr/>
          <p:nvPr/>
        </p:nvGrpSpPr>
        <p:grpSpPr>
          <a:xfrm>
            <a:off x="3997316" y="4087596"/>
            <a:ext cx="4463116" cy="1285620"/>
            <a:chOff x="3833215" y="3982275"/>
            <a:chExt cx="4463116" cy="1285623"/>
          </a:xfrm>
        </p:grpSpPr>
        <p:grpSp>
          <p:nvGrpSpPr>
            <p:cNvPr id="5" name="그룹 4"/>
            <p:cNvGrpSpPr/>
            <p:nvPr/>
          </p:nvGrpSpPr>
          <p:grpSpPr>
            <a:xfrm>
              <a:off x="3833215" y="3982278"/>
              <a:ext cx="2607778" cy="1276644"/>
              <a:chOff x="3072584" y="5355218"/>
              <a:chExt cx="3190875" cy="1562100"/>
            </a:xfrm>
          </p:grpSpPr>
          <p:pic>
            <p:nvPicPr>
              <p:cNvPr id="10243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2584" y="5355218"/>
                <a:ext cx="3190875" cy="15621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3095473" y="6542832"/>
                <a:ext cx="1016018" cy="282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Pre Filter</a:t>
                </a:r>
                <a:endParaRPr lang="en-US" altLang="ko-KR" sz="9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250389" y="6460950"/>
                <a:ext cx="851122" cy="451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Medium </a:t>
                </a:r>
                <a:r>
                  <a:rPr lang="en-US" altLang="ko-KR" sz="9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Filter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182786" y="6542832"/>
                <a:ext cx="998917" cy="282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HEPA Filter</a:t>
                </a:r>
              </a:p>
            </p:txBody>
          </p:sp>
        </p:grpSp>
        <p:grpSp>
          <p:nvGrpSpPr>
            <p:cNvPr id="4" name="그룹 3"/>
            <p:cNvGrpSpPr/>
            <p:nvPr/>
          </p:nvGrpSpPr>
          <p:grpSpPr>
            <a:xfrm>
              <a:off x="6401239" y="3982275"/>
              <a:ext cx="1895092" cy="1285623"/>
              <a:chOff x="6214815" y="5355216"/>
              <a:chExt cx="2318833" cy="1573087"/>
            </a:xfrm>
          </p:grpSpPr>
          <p:pic>
            <p:nvPicPr>
              <p:cNvPr id="10244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8221" y="5355216"/>
                <a:ext cx="1866900" cy="15525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6267395" y="5589240"/>
                <a:ext cx="2527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공</a:t>
                </a:r>
                <a:endParaRPr lang="en-US" altLang="ko-KR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  <a:p>
                <a:pPr algn="ctr"/>
                <a:r>
                  <a:rPr lang="ko-KR" altLang="en-US" sz="10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기</a:t>
                </a:r>
                <a:endParaRPr lang="en-US" altLang="ko-KR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  <a:p>
                <a:pPr algn="ctr"/>
                <a:r>
                  <a:rPr lang="ko-KR" altLang="en-US" sz="10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유</a:t>
                </a:r>
                <a:endParaRPr lang="en-US" altLang="ko-KR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  <a:p>
                <a:pPr algn="ctr"/>
                <a:r>
                  <a:rPr lang="ko-KR" altLang="en-US" sz="10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입</a:t>
                </a:r>
                <a:endParaRPr lang="en-US" altLang="ko-KR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214815" y="6525344"/>
                <a:ext cx="6042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Pre </a:t>
                </a:r>
                <a:endParaRPr lang="en-US" altLang="ko-KR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  <a:p>
                <a:pPr algn="ctr"/>
                <a:r>
                  <a:rPr lang="en-US" altLang="ko-KR" sz="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Filter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6652633" y="6525346"/>
                <a:ext cx="899296" cy="4029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77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Medium </a:t>
                </a:r>
                <a:endParaRPr lang="en-US" altLang="ko-KR" sz="77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  <a:p>
                <a:pPr algn="ctr"/>
                <a:r>
                  <a:rPr lang="en-US" altLang="ko-KR" sz="77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Filter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7260619" y="6525344"/>
                <a:ext cx="60429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HEPA Filter</a:t>
                </a:r>
                <a:endParaRPr lang="en-US" altLang="ko-KR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8280892" y="5589240"/>
                <a:ext cx="2527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공</a:t>
                </a:r>
                <a:endParaRPr lang="en-US" altLang="ko-KR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  <a:p>
                <a:pPr algn="ctr"/>
                <a:r>
                  <a:rPr lang="ko-KR" altLang="en-US" sz="10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기</a:t>
                </a:r>
                <a:endParaRPr lang="en-US" altLang="ko-KR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  <a:p>
                <a:pPr algn="ctr"/>
                <a:r>
                  <a:rPr lang="ko-KR" altLang="en-US" sz="10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배출</a:t>
                </a:r>
                <a:endParaRPr lang="en-US" altLang="ko-KR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</p:grpSp>
      </p:grp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50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955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26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4" name="그룹 43"/>
          <p:cNvGrpSpPr/>
          <p:nvPr/>
        </p:nvGrpSpPr>
        <p:grpSpPr>
          <a:xfrm>
            <a:off x="539552" y="2348880"/>
            <a:ext cx="8136904" cy="3744416"/>
            <a:chOff x="539552" y="1700808"/>
            <a:chExt cx="8136904" cy="4392488"/>
          </a:xfrm>
        </p:grpSpPr>
        <p:sp>
          <p:nvSpPr>
            <p:cNvPr id="46" name="직사각형 45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  <a:ea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971600" y="2577098"/>
            <a:ext cx="7416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음압기를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사용하지 않거나 장비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이동 시에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석면 분진이 외부로 유출될 가능성이 있으므로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흡입구와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배기구를 밀봉하거나 전체를 비닐시트로 밀봉하여야 한다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altLang="ko-KR" sz="16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835696" y="1907540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spc="-150" dirty="0">
                <a:solidFill>
                  <a:schemeClr val="bg1"/>
                </a:solidFill>
              </a:rPr>
              <a:t>3. </a:t>
            </a:r>
            <a:r>
              <a:rPr lang="ko-KR" altLang="en-US" b="1" spc="-150" dirty="0" smtClean="0">
                <a:solidFill>
                  <a:schemeClr val="bg1"/>
                </a:solidFill>
              </a:rPr>
              <a:t>이동 시 </a:t>
            </a:r>
            <a:r>
              <a:rPr lang="ko-KR" altLang="en-US" b="1" spc="-150" dirty="0">
                <a:solidFill>
                  <a:schemeClr val="bg1"/>
                </a:solidFill>
              </a:rPr>
              <a:t>비산방지 장치 설치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2698" y="5337212"/>
            <a:ext cx="34772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음압기의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배기구 밀봉 방법 예</a:t>
            </a:r>
            <a:endParaRPr lang="ko-KR" altLang="en-US" sz="12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2697" y="3573016"/>
            <a:ext cx="1670793" cy="1692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0054" y="3573016"/>
            <a:ext cx="1667930" cy="1695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4764965" y="3788313"/>
            <a:ext cx="3479443" cy="1559932"/>
            <a:chOff x="5004048" y="3536285"/>
            <a:chExt cx="3479443" cy="1559932"/>
          </a:xfrm>
        </p:grpSpPr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048" y="3536285"/>
              <a:ext cx="1726497" cy="11888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1935" y="3536285"/>
              <a:ext cx="1701556" cy="11888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5004048" y="4819218"/>
              <a:ext cx="34794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spc="-1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음압기의</a:t>
              </a:r>
              <a:r>
                <a:rPr lang="ko-KR" altLang="en-US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배기구</a:t>
              </a:r>
              <a:r>
                <a:rPr lang="en-US" altLang="ko-KR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</a:t>
              </a:r>
              <a:r>
                <a:rPr lang="ko-KR" altLang="en-US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좌</a:t>
              </a:r>
              <a:r>
                <a:rPr lang="en-US" altLang="ko-KR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) </a:t>
              </a:r>
              <a:r>
                <a:rPr lang="ko-KR" altLang="en-US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및 </a:t>
              </a:r>
              <a:r>
                <a:rPr lang="ko-KR" altLang="en-US" sz="1200" b="1" spc="-1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흡입구</a:t>
              </a:r>
              <a:r>
                <a:rPr lang="en-US" altLang="ko-KR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</a:t>
              </a:r>
              <a:r>
                <a:rPr lang="ko-KR" altLang="en-US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우</a:t>
              </a:r>
              <a:r>
                <a:rPr lang="en-US" altLang="ko-KR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)</a:t>
              </a:r>
              <a:r>
                <a:rPr lang="ko-KR" altLang="en-US" sz="12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의 밀봉의 예</a:t>
              </a:r>
              <a:endPara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29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477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24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8" name="그룹 27"/>
          <p:cNvGrpSpPr/>
          <p:nvPr/>
        </p:nvGrpSpPr>
        <p:grpSpPr>
          <a:xfrm>
            <a:off x="539552" y="2348880"/>
            <a:ext cx="8136904" cy="3744416"/>
            <a:chOff x="539552" y="1700808"/>
            <a:chExt cx="8136904" cy="4392488"/>
          </a:xfrm>
        </p:grpSpPr>
        <p:sp>
          <p:nvSpPr>
            <p:cNvPr id="30" name="직사각형 29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835696" y="1907540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spc="-150" dirty="0">
                <a:solidFill>
                  <a:schemeClr val="bg1"/>
                </a:solidFill>
              </a:rPr>
              <a:t>4. </a:t>
            </a:r>
            <a:r>
              <a:rPr lang="ko-KR" altLang="en-US" b="1" spc="-150" dirty="0" err="1">
                <a:solidFill>
                  <a:schemeClr val="bg1"/>
                </a:solidFill>
              </a:rPr>
              <a:t>음압기록장치</a:t>
            </a:r>
            <a:endParaRPr lang="ko-KR" altLang="en-US" b="1" spc="-150" dirty="0">
              <a:solidFill>
                <a:schemeClr val="bg1"/>
              </a:solidFill>
            </a:endParaRPr>
          </a:p>
        </p:txBody>
      </p: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7584" y="2492896"/>
            <a:ext cx="75785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시 발생되는 석면함유 분진이 외부로 비산되는 것을 방지하기 위해 작업장은 비닐시트를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이용하여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밀폐격리하고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작업장과 외부의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압력차를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최소 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-0.508 mmH2O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가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endParaRPr lang="en-US" altLang="ko-KR" sz="13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작업공간 내부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음압은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음압기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배기유량 뿐만 아니라 </a:t>
            </a: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개구면적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작업자 출입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비닐밀폐 틈 등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변화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실내외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온도차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작업장 외부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기류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등에 의해 변하게 되고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특히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측정위치 주변으로 작업자가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걸어만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가도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측정값은 변하게 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ts val="24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이렇게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음압변화가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심하게 발생하기 때문에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음압은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작업 시간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중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연속해서 측정하면서 수시 모니터링을 실시해야 하고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측정위치를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개 지점 이상으로 하는 것을 권장한다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ts val="2400"/>
              </a:lnSpc>
            </a:pP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측정 </a:t>
            </a:r>
            <a:r>
              <a: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장비는 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-0.508 mmH2O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의 미세한 압력을 측정하는 장비이므로 측정결과의 신뢰성 확보를 위해서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주기적인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검교정이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필요하다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77955" y="4849447"/>
            <a:ext cx="19990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음압기록장치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2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음압측정기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예</a:t>
            </a:r>
            <a:endParaRPr lang="ko-KR" altLang="en-US" sz="12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122" name="Picture 2" descr="C:\Users\Administrator\Desktop\17-1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0395" y="3294811"/>
            <a:ext cx="998785" cy="143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istrator\Desktop\17-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4422" y="3352800"/>
            <a:ext cx="1371963" cy="137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92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22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8" name="그룹 27"/>
          <p:cNvGrpSpPr/>
          <p:nvPr/>
        </p:nvGrpSpPr>
        <p:grpSpPr>
          <a:xfrm>
            <a:off x="539552" y="2348880"/>
            <a:ext cx="8136904" cy="3744416"/>
            <a:chOff x="539552" y="1700808"/>
            <a:chExt cx="8136904" cy="4392488"/>
          </a:xfrm>
        </p:grpSpPr>
        <p:sp>
          <p:nvSpPr>
            <p:cNvPr id="29" name="직사각형 28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835696" y="1907540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spc="-150" dirty="0">
                <a:solidFill>
                  <a:schemeClr val="bg1"/>
                </a:solidFill>
              </a:rPr>
              <a:t>5. </a:t>
            </a:r>
            <a:r>
              <a:rPr lang="ko-KR" altLang="en-US" b="1" spc="-150" dirty="0">
                <a:solidFill>
                  <a:schemeClr val="bg1"/>
                </a:solidFill>
              </a:rPr>
              <a:t>진공청소기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0871" y="5571830"/>
            <a:ext cx="2539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고성능 필터가 장착된 진공청소기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7584" y="2564904"/>
            <a:ext cx="77048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중 또는 종료 후 작업장 바닥에 있는 석면함유 분진 및 부스러기 등 청소를 할 경우에는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분진이 작업장 내에서 재 비산되지 않아야 하므로 반드시 고성능 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HEPA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필터가 장착된 진공청소기를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이용하여야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한다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HEPA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필터가 장착된 진공청소기는 과도하게 젖은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물질을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흡인하지 않도록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젖은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물질을 흡인하게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되면 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HEPA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필터에 훼손을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주기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때문이다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진공청소기는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사용 후 성능 유지를 위해 전처리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필터를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교체하는 것을 권장하며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사용중에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포집성능이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낮아지는 경우 필터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전처리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HEPA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필터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를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교체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하거나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\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막혀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있는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오염물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제거하여 성능을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유지시켜야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또한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이동 시 진공 청소기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내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외부의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석면이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비산하자 않도록 조치를 하여야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pic>
        <p:nvPicPr>
          <p:cNvPr id="6146" name="Picture 2" descr="C:\Users\Administrator\Desktop\18-1,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2356" y="3760275"/>
            <a:ext cx="3190044" cy="172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99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24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9" name="그룹 28"/>
          <p:cNvGrpSpPr/>
          <p:nvPr/>
        </p:nvGrpSpPr>
        <p:grpSpPr>
          <a:xfrm>
            <a:off x="539552" y="2348880"/>
            <a:ext cx="8136904" cy="3744416"/>
            <a:chOff x="539552" y="1700808"/>
            <a:chExt cx="8136904" cy="4392488"/>
          </a:xfrm>
        </p:grpSpPr>
        <p:sp>
          <p:nvSpPr>
            <p:cNvPr id="32" name="직사각형 31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835696" y="1907540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6. </a:t>
            </a:r>
            <a:r>
              <a:rPr lang="ko-KR" altLang="en-US" b="1" dirty="0">
                <a:solidFill>
                  <a:schemeClr val="bg1"/>
                </a:solidFill>
              </a:rPr>
              <a:t>위생설비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7584" y="2564904"/>
            <a:ext cx="75785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작업장소와 연결되거나 인접한 장소에 탈의실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샤워실 및 작업복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갱의실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등의 위생설비를 설치하고 필요한 용품 및 용구를 비치하여야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ts val="24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위생설비는 작업 장소에 직접 연결되는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구조가 가장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이상적이다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그러나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지붕슬레이트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해체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제거작업과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같이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작업특성상 작업장소와 직접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연결하기가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현실적으로 어려운 경우에는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작업장소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인근에 위생설비를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설치할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수 있다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5162" y="3156160"/>
            <a:ext cx="2141033" cy="1667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84691" y="3156159"/>
            <a:ext cx="2141206" cy="1667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79912" y="4995641"/>
            <a:ext cx="22047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작업장과 연결되어 있는 위생설비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0152" y="5011659"/>
            <a:ext cx="2431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지붕슬레이트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해체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인근에</a:t>
            </a:r>
          </a:p>
          <a:p>
            <a:pPr algn="ctr"/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설치된 위생설비</a:t>
            </a:r>
          </a:p>
        </p:txBody>
      </p:sp>
    </p:spTree>
    <p:extLst>
      <p:ext uri="{BB962C8B-B14F-4D97-AF65-F5344CB8AC3E}">
        <p14:creationId xmlns:p14="http://schemas.microsoft.com/office/powerpoint/2010/main" val="271028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37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2" name="그룹 31"/>
          <p:cNvGrpSpPr/>
          <p:nvPr/>
        </p:nvGrpSpPr>
        <p:grpSpPr>
          <a:xfrm>
            <a:off x="539552" y="2348880"/>
            <a:ext cx="8136904" cy="3888432"/>
            <a:chOff x="539552" y="1700808"/>
            <a:chExt cx="8136904" cy="4392488"/>
          </a:xfrm>
        </p:grpSpPr>
        <p:sp>
          <p:nvSpPr>
            <p:cNvPr id="46" name="직사각형 45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835696" y="1907540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6. </a:t>
            </a:r>
            <a:r>
              <a:rPr lang="ko-KR" altLang="en-US" b="1" dirty="0">
                <a:solidFill>
                  <a:schemeClr val="bg1"/>
                </a:solidFill>
              </a:rPr>
              <a:t>위생설비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7584" y="2461533"/>
            <a:ext cx="757858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가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위생설비 설치순서 및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설치요건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1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위생설비의 설치는 이동식 형태 또는 작업 현장에서 직접 제작할 수 있으며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설치순서는 탈의실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→ 샤워실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작업복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갱의실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→ 작업장 순으로 연결하여 설치한다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ts val="21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위생설비는 석면해체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제거작업이 수행되는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1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밀폐된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지역에 직접 연결하여 시공하여야 하고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1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위생설비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내의 각 구역에 있는 방은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공기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100"/>
              </a:lnSpc>
            </a:pP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차단막을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두어 각각 분리하여야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1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이러한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공기차단막의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설치 목적은 작업자를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1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해체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제거지역으로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쉽게 출입할 수 있도록 하되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1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많은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양의 외부공기가 작업장 내부로 유입되어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1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작업장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내부의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음압이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파괴되는 것을 차단하고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1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내부에서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발생되는 석면분진이 작업장 외부로 확산되지 않게 하는데 목적이 있다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1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이러한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공기차단은 통상적으로 비닐시트를 이용하여 커튼의 형태로 만들어 진다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944273" y="3312637"/>
            <a:ext cx="4593037" cy="2111655"/>
            <a:chOff x="942286" y="4403708"/>
            <a:chExt cx="4593037" cy="2111655"/>
          </a:xfrm>
        </p:grpSpPr>
        <p:sp>
          <p:nvSpPr>
            <p:cNvPr id="25" name="TextBox 24"/>
            <p:cNvSpPr txBox="1"/>
            <p:nvPr/>
          </p:nvSpPr>
          <p:spPr>
            <a:xfrm>
              <a:off x="1996825" y="6238364"/>
              <a:ext cx="24311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위생설비 설치 및 사용</a:t>
              </a: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942286" y="4403708"/>
              <a:ext cx="4593037" cy="1828774"/>
              <a:chOff x="2166422" y="4640422"/>
              <a:chExt cx="4593037" cy="1828774"/>
            </a:xfrm>
          </p:grpSpPr>
          <p:pic>
            <p:nvPicPr>
              <p:cNvPr id="14338" name="Picture 2"/>
              <p:cNvPicPr>
                <a:picLocks noChangeAspect="1" noChangeArrowheads="1"/>
              </p:cNvPicPr>
              <p:nvPr/>
            </p:nvPicPr>
            <p:blipFill>
              <a:blip r:embed="rId4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34815" y="4640422"/>
                <a:ext cx="4477743" cy="18287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5908337" y="4699057"/>
                <a:ext cx="85112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spc="-150" dirty="0"/>
                  <a:t>청정지역</a:t>
                </a:r>
                <a:endParaRPr lang="en-US" altLang="ko-KR" sz="1000" spc="-1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059832" y="4653136"/>
                <a:ext cx="9313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spc="-150" dirty="0"/>
                  <a:t>작업복 </a:t>
                </a:r>
                <a:r>
                  <a:rPr lang="ko-KR" altLang="en-US" sz="1000" spc="-150" dirty="0" err="1"/>
                  <a:t>갱의실</a:t>
                </a:r>
                <a:endParaRPr lang="en-US" altLang="ko-KR" sz="1000" spc="-1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023927" y="4653136"/>
                <a:ext cx="9313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spc="-150" dirty="0"/>
                  <a:t>샤워실</a:t>
                </a:r>
                <a:endParaRPr lang="en-US" altLang="ko-KR" sz="1000" spc="-1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057596" y="4653136"/>
                <a:ext cx="9313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spc="-150" dirty="0"/>
                  <a:t>탈의실</a:t>
                </a:r>
                <a:endParaRPr lang="en-US" altLang="ko-KR" sz="1000" spc="-1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166422" y="4910971"/>
                <a:ext cx="85112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spc="-150" dirty="0"/>
                  <a:t>오염지역</a:t>
                </a:r>
                <a:endParaRPr lang="en-US" altLang="ko-KR" sz="1000" spc="-1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  <p:sp>
        <p:nvSpPr>
          <p:cNvPr id="34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35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749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8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835696" y="1907540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6. </a:t>
            </a:r>
            <a:r>
              <a:rPr lang="ko-KR" altLang="en-US" b="1" dirty="0">
                <a:solidFill>
                  <a:schemeClr val="bg1"/>
                </a:solidFill>
              </a:rPr>
              <a:t>위생설비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539552" y="2348880"/>
            <a:ext cx="8136904" cy="3744416"/>
            <a:chOff x="539552" y="1700808"/>
            <a:chExt cx="8136904" cy="4392488"/>
          </a:xfrm>
        </p:grpSpPr>
        <p:sp>
          <p:nvSpPr>
            <p:cNvPr id="24" name="직사각형 23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169876" y="2564904"/>
            <a:ext cx="75785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나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탈의실이 갖추어야 할 요건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52000">
              <a:lnSpc>
                <a:spcPts val="2100"/>
              </a:lnSpc>
            </a:pP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(1)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사물함 등을 비치하여 개인보호구 보관</a:t>
            </a:r>
          </a:p>
          <a:p>
            <a:pPr marL="252000">
              <a:lnSpc>
                <a:spcPts val="2100"/>
              </a:lnSpc>
            </a:pP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(2)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호흡보호구의 착용이 적절한지 확인하기 위한 거울 준비</a:t>
            </a:r>
          </a:p>
          <a:p>
            <a:pPr marL="252000">
              <a:lnSpc>
                <a:spcPts val="2100"/>
              </a:lnSpc>
            </a:pP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3)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오염되지 않은 의복을 보관할 수 있는 사물함</a:t>
            </a:r>
          </a:p>
          <a:p>
            <a:pPr marL="252000">
              <a:lnSpc>
                <a:spcPts val="2100"/>
              </a:lnSpc>
            </a:pP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(4)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타월 보관함 설치로 사용하지 않은 것과 사용한 것을 분리하여 보관</a:t>
            </a:r>
          </a:p>
          <a:p>
            <a:pPr marL="252000">
              <a:lnSpc>
                <a:spcPts val="2100"/>
              </a:lnSpc>
            </a:pP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(5)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공기의 흐름은 탈의실에서 샤워실 및 작업복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갱의실로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기류가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이동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endParaRPr lang="ko-KR" altLang="en-US" sz="16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다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샤워실이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갖추어야 할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요건</a:t>
            </a:r>
            <a:endParaRPr lang="en-US" altLang="ko-KR" sz="16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52000">
              <a:lnSpc>
                <a:spcPts val="2100"/>
              </a:lnSpc>
            </a:pP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(1)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비누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샴푸와 냉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온수가 제공되는 샤워설비</a:t>
            </a:r>
          </a:p>
          <a:p>
            <a:pPr marL="252000">
              <a:lnSpc>
                <a:spcPts val="2100"/>
              </a:lnSpc>
            </a:pP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(2)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공기의 흐름은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샤워실에서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작업복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갱의실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쪽으로 기류가 이동</a:t>
            </a:r>
          </a:p>
          <a:p>
            <a:pPr marL="252000">
              <a:lnSpc>
                <a:spcPts val="2100"/>
              </a:lnSpc>
            </a:pP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(3)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배수되는 물은 전처리 필터 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마이크론 필터와 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마이크론 필터를 통해 정화</a:t>
            </a:r>
            <a:endParaRPr lang="en-US" altLang="ko-KR" sz="13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411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8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2" name="그룹 21"/>
          <p:cNvGrpSpPr/>
          <p:nvPr/>
        </p:nvGrpSpPr>
        <p:grpSpPr>
          <a:xfrm>
            <a:off x="539552" y="2348880"/>
            <a:ext cx="8136904" cy="3744416"/>
            <a:chOff x="539552" y="1700808"/>
            <a:chExt cx="8136904" cy="4392488"/>
          </a:xfrm>
        </p:grpSpPr>
        <p:sp>
          <p:nvSpPr>
            <p:cNvPr id="24" name="직사각형 23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835696" y="1907540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6. </a:t>
            </a:r>
            <a:r>
              <a:rPr lang="ko-KR" altLang="en-US" b="1" dirty="0">
                <a:solidFill>
                  <a:schemeClr val="bg1"/>
                </a:solidFill>
              </a:rPr>
              <a:t>위생설비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15616" y="2564904"/>
            <a:ext cx="762810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라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작업복 </a:t>
            </a:r>
            <a:r>
              <a:rPr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갱의실이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갖추어야 할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요건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52000">
              <a:lnSpc>
                <a:spcPts val="2400"/>
              </a:lnSpc>
            </a:pP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(1)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제거작업에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의해 오염된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보호복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보호신발 등의 세척을 위한 고성능필터가 장착된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진공청소기</a:t>
            </a:r>
            <a:endParaRPr lang="ko-KR" altLang="en-US" sz="13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52000">
              <a:lnSpc>
                <a:spcPts val="2400"/>
              </a:lnSpc>
            </a:pP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2)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오염된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보호복과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보호신발 등을 폐기하기 위한 폐기용 백</a:t>
            </a:r>
          </a:p>
          <a:p>
            <a:pPr marL="252000">
              <a:lnSpc>
                <a:spcPts val="2400"/>
              </a:lnSpc>
            </a:pP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(3)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석면폐기물을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담기위한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뚜껑이 있는 용기</a:t>
            </a:r>
          </a:p>
          <a:p>
            <a:pPr marL="252000">
              <a:lnSpc>
                <a:spcPts val="2400"/>
              </a:lnSpc>
            </a:pP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(4)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공기의 흐름은 작업복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갱의실에서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석면해체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제거 작업장 지역으로 기류가 이동</a:t>
            </a: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88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그림 31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33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2" name="그룹 51"/>
          <p:cNvGrpSpPr/>
          <p:nvPr/>
        </p:nvGrpSpPr>
        <p:grpSpPr>
          <a:xfrm>
            <a:off x="539552" y="2348880"/>
            <a:ext cx="8136904" cy="3744416"/>
            <a:chOff x="539552" y="1700808"/>
            <a:chExt cx="8136904" cy="4392488"/>
          </a:xfrm>
        </p:grpSpPr>
        <p:sp>
          <p:nvSpPr>
            <p:cNvPr id="53" name="직사각형 52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835696" y="1907540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6. </a:t>
            </a:r>
            <a:r>
              <a:rPr lang="ko-KR" altLang="en-US" b="1" dirty="0">
                <a:solidFill>
                  <a:schemeClr val="bg1"/>
                </a:solidFill>
              </a:rPr>
              <a:t>위생설비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971600" y="2492896"/>
            <a:ext cx="7488832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마</a:t>
            </a: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위생설비 사용방법 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(1)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 전 위생설비 출입순서</a:t>
            </a:r>
          </a:p>
          <a:p>
            <a:pPr>
              <a:lnSpc>
                <a:spcPts val="24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탈의실에 들어간 작업자는 평상복 및 개인 소지품을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사물함에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보관</a:t>
            </a:r>
          </a:p>
          <a:p>
            <a:pPr>
              <a:lnSpc>
                <a:spcPts val="24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오염되지 않은 깨끗한 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회용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보호복으로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갈아입음</a:t>
            </a:r>
          </a:p>
          <a:p>
            <a:pPr>
              <a:lnSpc>
                <a:spcPts val="24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호흡보호구를 착용하고 밀착도 검사 수행</a:t>
            </a:r>
          </a:p>
          <a:p>
            <a:pPr>
              <a:lnSpc>
                <a:spcPts val="24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샤워실을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통해 작업복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갱의실로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들어가되 샤워를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하지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않음</a:t>
            </a:r>
          </a:p>
          <a:p>
            <a:pPr>
              <a:lnSpc>
                <a:spcPts val="24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작업복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갱의실에서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안전모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보호신발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보호장갑 등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착용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(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섬유재질의 끈이 달린 안전화를 착용한 경우 보호덧신 착용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>
              <a:lnSpc>
                <a:spcPts val="2400"/>
              </a:lnSpc>
            </a:pP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-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손목과 발목 등 틈새를 테이프로 밀봉</a:t>
            </a:r>
          </a:p>
          <a:p>
            <a:pPr>
              <a:lnSpc>
                <a:spcPts val="24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작업장소로 이동</a:t>
            </a:r>
            <a:endParaRPr lang="en-US" altLang="ko-KR" sz="13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10993" y="4952201"/>
            <a:ext cx="36054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작업 전 위생설비 사용방법</a:t>
            </a:r>
            <a:endParaRPr lang="ko-KR" altLang="en-US" sz="12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539242" y="3107872"/>
            <a:ext cx="3777174" cy="1781973"/>
            <a:chOff x="4716016" y="4406915"/>
            <a:chExt cx="4032448" cy="1902405"/>
          </a:xfrm>
        </p:grpSpPr>
        <p:pic>
          <p:nvPicPr>
            <p:cNvPr id="15362" name="Picture 2"/>
            <p:cNvPicPr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1457" y="4520464"/>
              <a:ext cx="3849091" cy="1729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" name="그룹 3"/>
            <p:cNvGrpSpPr/>
            <p:nvPr/>
          </p:nvGrpSpPr>
          <p:grpSpPr>
            <a:xfrm>
              <a:off x="5177807" y="6063099"/>
              <a:ext cx="3353924" cy="246221"/>
              <a:chOff x="5177807" y="6099960"/>
              <a:chExt cx="3353924" cy="246221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6380442" y="6099960"/>
                <a:ext cx="85112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spc="-15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샤워실</a:t>
                </a:r>
                <a:endParaRPr lang="en-US" altLang="ko-KR" sz="1000" spc="-1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177807" y="6099960"/>
                <a:ext cx="85112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spc="-15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탈의실</a:t>
                </a:r>
                <a:endParaRPr lang="en-US" altLang="ko-KR" sz="1000" spc="-1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7524328" y="6099960"/>
                <a:ext cx="100740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spc="-15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작업복 </a:t>
                </a:r>
                <a:r>
                  <a:rPr lang="ko-KR" altLang="en-US" sz="1000" spc="-150" dirty="0" err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갱의실</a:t>
                </a:r>
                <a:endParaRPr lang="en-US" altLang="ko-KR" sz="1000" spc="-1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4716016" y="4406915"/>
              <a:ext cx="4032448" cy="246221"/>
              <a:chOff x="4716016" y="4406915"/>
              <a:chExt cx="4032448" cy="246221"/>
            </a:xfrm>
          </p:grpSpPr>
          <p:grpSp>
            <p:nvGrpSpPr>
              <p:cNvPr id="5" name="그룹 4"/>
              <p:cNvGrpSpPr/>
              <p:nvPr/>
            </p:nvGrpSpPr>
            <p:grpSpPr>
              <a:xfrm>
                <a:off x="4716016" y="4406915"/>
                <a:ext cx="4032448" cy="246221"/>
                <a:chOff x="4739260" y="4365104"/>
                <a:chExt cx="4032448" cy="246221"/>
              </a:xfrm>
            </p:grpSpPr>
            <p:sp>
              <p:nvSpPr>
                <p:cNvPr id="28" name="TextBox 27"/>
                <p:cNvSpPr txBox="1"/>
                <p:nvPr/>
              </p:nvSpPr>
              <p:spPr>
                <a:xfrm>
                  <a:off x="4739260" y="4365104"/>
                  <a:ext cx="93132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000" spc="-150" dirty="0"/>
                    <a:t>[</a:t>
                  </a:r>
                  <a:r>
                    <a:rPr lang="ko-KR" altLang="en-US" sz="1000" spc="-150" dirty="0" err="1"/>
                    <a:t>외부측</a:t>
                  </a:r>
                  <a:r>
                    <a:rPr lang="en-US" altLang="ko-KR" sz="1000" spc="-150" dirty="0"/>
                    <a:t>]</a:t>
                  </a:r>
                  <a:endParaRPr lang="en-US" altLang="ko-KR" sz="1000" spc="-15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6314206" y="4365104"/>
                  <a:ext cx="93132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000" spc="-150" dirty="0"/>
                    <a:t>[</a:t>
                  </a:r>
                  <a:r>
                    <a:rPr lang="ko-KR" altLang="en-US" sz="1000" spc="-150" dirty="0" err="1"/>
                    <a:t>입장시</a:t>
                  </a:r>
                  <a:r>
                    <a:rPr lang="en-US" altLang="ko-KR" sz="1000" spc="-150" dirty="0"/>
                    <a:t>]</a:t>
                  </a:r>
                  <a:endParaRPr lang="en-US" altLang="ko-KR" sz="1000" spc="-15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7840388" y="4365104"/>
                  <a:ext cx="93132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000" spc="-150" dirty="0"/>
                    <a:t>[</a:t>
                  </a:r>
                  <a:r>
                    <a:rPr lang="ko-KR" altLang="en-US" sz="1000" spc="-150" dirty="0" err="1"/>
                    <a:t>작업장측</a:t>
                  </a:r>
                  <a:r>
                    <a:rPr lang="en-US" altLang="ko-KR" sz="1000" spc="-150" dirty="0"/>
                    <a:t>]</a:t>
                  </a:r>
                  <a:endParaRPr lang="en-US" altLang="ko-KR" sz="1000" spc="-15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7" name="그룹 6"/>
              <p:cNvGrpSpPr/>
              <p:nvPr/>
            </p:nvGrpSpPr>
            <p:grpSpPr>
              <a:xfrm>
                <a:off x="5548122" y="4520465"/>
                <a:ext cx="2408254" cy="55280"/>
                <a:chOff x="5548122" y="4520465"/>
                <a:chExt cx="2408254" cy="55280"/>
              </a:xfrm>
            </p:grpSpPr>
            <p:sp>
              <p:nvSpPr>
                <p:cNvPr id="6" name="오른쪽 화살표 5"/>
                <p:cNvSpPr/>
                <p:nvPr/>
              </p:nvSpPr>
              <p:spPr>
                <a:xfrm>
                  <a:off x="7068809" y="4520465"/>
                  <a:ext cx="887567" cy="55280"/>
                </a:xfrm>
                <a:prstGeom prst="rightArrow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오른쪽 화살표 45"/>
                <p:cNvSpPr/>
                <p:nvPr/>
              </p:nvSpPr>
              <p:spPr>
                <a:xfrm>
                  <a:off x="5548122" y="4520465"/>
                  <a:ext cx="887567" cy="55280"/>
                </a:xfrm>
                <a:prstGeom prst="rightArrow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sp>
        <p:nvSpPr>
          <p:cNvPr id="47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239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그림 31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33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700808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4" name="그룹 43"/>
          <p:cNvGrpSpPr/>
          <p:nvPr/>
        </p:nvGrpSpPr>
        <p:grpSpPr>
          <a:xfrm>
            <a:off x="539552" y="2132856"/>
            <a:ext cx="8136904" cy="4042326"/>
            <a:chOff x="539552" y="1700808"/>
            <a:chExt cx="8136904" cy="4392488"/>
          </a:xfrm>
        </p:grpSpPr>
        <p:sp>
          <p:nvSpPr>
            <p:cNvPr id="50" name="직사각형 49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835696" y="1733707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6. </a:t>
            </a:r>
            <a:r>
              <a:rPr lang="ko-KR" altLang="en-US" b="1" dirty="0">
                <a:solidFill>
                  <a:schemeClr val="bg1"/>
                </a:solidFill>
              </a:rPr>
              <a:t>위생설비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7584" y="2204864"/>
            <a:ext cx="7367180" cy="3703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2) </a:t>
            </a:r>
            <a:r>
              <a:rPr lang="ko-KR" altLang="en-US" sz="14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 후 위생설비 사용방법</a:t>
            </a:r>
          </a:p>
          <a:p>
            <a:pPr>
              <a:spcBef>
                <a:spcPts val="200"/>
              </a:spcBef>
            </a:pP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작업장소를 떠나기 전에 작업자는 작업장소 또는 작업복 </a:t>
            </a:r>
            <a:r>
              <a:rPr lang="ko-KR" altLang="en-US" sz="12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갱의실에서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고효율필터가 장착된 진공청소기를 </a:t>
            </a:r>
            <a:endParaRPr lang="en-US" altLang="ko-KR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200"/>
              </a:spcBef>
            </a:pP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이용하여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작업자가 착용한 개인보호구 및 장비 등에 오염된 석면분진을 제거</a:t>
            </a:r>
          </a:p>
          <a:p>
            <a:pPr>
              <a:spcBef>
                <a:spcPts val="700"/>
              </a:spcBef>
            </a:pP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작업복 </a:t>
            </a:r>
            <a:r>
              <a:rPr lang="ko-KR" altLang="en-US" sz="12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갱의실에서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호흡보호구를 제외한 </a:t>
            </a:r>
            <a:r>
              <a:rPr lang="ko-KR" altLang="en-US" sz="12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보호복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및 모든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장비를 </a:t>
            </a:r>
            <a:endParaRPr lang="en-US" altLang="ko-KR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200"/>
              </a:spcBef>
            </a:pP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벗은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후 재사용할 도구 및 장비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등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물걸레 등으로 세척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을 </a:t>
            </a:r>
            <a:endParaRPr lang="en-US" altLang="ko-KR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200"/>
              </a:spcBef>
            </a:pP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제외한 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회용 용품은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폐기용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비닐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백이나 용기에 투입</a:t>
            </a:r>
          </a:p>
          <a:p>
            <a:pPr>
              <a:spcBef>
                <a:spcPts val="700"/>
              </a:spcBef>
            </a:pP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작업자는 호흡보호구를 착용한 상태로 </a:t>
            </a:r>
            <a:r>
              <a:rPr lang="ko-KR" altLang="en-US" sz="12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샤워실로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들어가 </a:t>
            </a:r>
            <a:endParaRPr lang="en-US" altLang="ko-KR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200"/>
              </a:spcBef>
            </a:pP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머리와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호흡보호구 표면을 물로 깨끗이 씻은 후에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호흡</a:t>
            </a:r>
            <a:endParaRPr lang="en-US" altLang="ko-KR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200"/>
              </a:spcBef>
            </a:pP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보호구를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탈의</a:t>
            </a:r>
          </a:p>
          <a:p>
            <a:pPr>
              <a:spcBef>
                <a:spcPts val="700"/>
              </a:spcBef>
            </a:pP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필터는 폐기용 백에 넣고 호흡보호구 </a:t>
            </a:r>
            <a:r>
              <a:rPr lang="ko-KR" altLang="en-US" sz="12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면체의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내부를 </a:t>
            </a:r>
            <a:endParaRPr lang="en-US" altLang="ko-KR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200"/>
              </a:spcBef>
            </a:pP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깨끗이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세척하여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보호구 </a:t>
            </a:r>
            <a:r>
              <a:rPr lang="ko-KR" altLang="en-US" sz="12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걸이에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걸어 놓은 후 샤워 실시</a:t>
            </a:r>
          </a:p>
          <a:p>
            <a:pPr>
              <a:spcBef>
                <a:spcPts val="700"/>
              </a:spcBef>
            </a:pP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샤워가 끝나면 작업자는 탈의실로 이동하여 평상복으로 </a:t>
            </a:r>
            <a:endParaRPr lang="en-US" altLang="ko-KR" sz="12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200"/>
              </a:spcBef>
            </a:pP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갈아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입은 후 퇴실</a:t>
            </a:r>
          </a:p>
          <a:p>
            <a:pPr>
              <a:spcBef>
                <a:spcPts val="700"/>
              </a:spcBef>
            </a:pP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호흡보호구는 건조시켜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개인사물함에 보관</a:t>
            </a:r>
          </a:p>
          <a:p>
            <a:pPr>
              <a:spcBef>
                <a:spcPts val="700"/>
              </a:spcBef>
            </a:pP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제거작업에 사용된 도구나 장비 등은 작업복 </a:t>
            </a:r>
            <a:r>
              <a:rPr lang="ko-KR" altLang="en-US" sz="12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갱의실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또는 작업복 </a:t>
            </a:r>
            <a:r>
              <a:rPr lang="ko-KR" altLang="en-US" sz="12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갱의실과</a:t>
            </a:r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연결된 </a:t>
            </a:r>
            <a:r>
              <a:rPr lang="ko-KR" altLang="en-US" sz="12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장비실에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보관</a:t>
            </a:r>
            <a:endParaRPr lang="en-US" altLang="ko-KR" sz="12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348613" y="3384554"/>
            <a:ext cx="4032448" cy="1902405"/>
            <a:chOff x="5093636" y="3547183"/>
            <a:chExt cx="4032448" cy="1902405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5042" y="3717224"/>
              <a:ext cx="3800587" cy="172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" name="그룹 3"/>
            <p:cNvGrpSpPr/>
            <p:nvPr/>
          </p:nvGrpSpPr>
          <p:grpSpPr>
            <a:xfrm>
              <a:off x="5555427" y="5203367"/>
              <a:ext cx="3353924" cy="246221"/>
              <a:chOff x="5177807" y="6099960"/>
              <a:chExt cx="3353924" cy="246221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6380442" y="6099960"/>
                <a:ext cx="85112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spc="-15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샤워실</a:t>
                </a:r>
                <a:endParaRPr lang="en-US" altLang="ko-KR" sz="1000" spc="-1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177807" y="6099960"/>
                <a:ext cx="85112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spc="-15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탈의실</a:t>
                </a:r>
                <a:endParaRPr lang="en-US" altLang="ko-KR" sz="1000" spc="-1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7524328" y="6099960"/>
                <a:ext cx="100740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spc="-15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작업복 </a:t>
                </a:r>
                <a:r>
                  <a:rPr lang="ko-KR" altLang="en-US" sz="1000" spc="-150" dirty="0" err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갱의실</a:t>
                </a:r>
                <a:endParaRPr lang="en-US" altLang="ko-KR" sz="1000" spc="-1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5" name="그룹 4"/>
            <p:cNvGrpSpPr/>
            <p:nvPr/>
          </p:nvGrpSpPr>
          <p:grpSpPr>
            <a:xfrm>
              <a:off x="5093636" y="3547183"/>
              <a:ext cx="4032448" cy="246221"/>
              <a:chOff x="4739260" y="4365104"/>
              <a:chExt cx="4032448" cy="246221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4739260" y="4365104"/>
                <a:ext cx="9313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spc="-150" dirty="0"/>
                  <a:t>[</a:t>
                </a:r>
                <a:r>
                  <a:rPr lang="ko-KR" altLang="en-US" sz="1000" spc="-150" dirty="0" err="1"/>
                  <a:t>외부측</a:t>
                </a:r>
                <a:r>
                  <a:rPr lang="en-US" altLang="ko-KR" sz="1000" spc="-150" dirty="0"/>
                  <a:t>]</a:t>
                </a:r>
                <a:endParaRPr lang="en-US" altLang="ko-KR" sz="1000" spc="-1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314206" y="4365104"/>
                <a:ext cx="9313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spc="-150" dirty="0"/>
                  <a:t>[</a:t>
                </a:r>
                <a:r>
                  <a:rPr lang="ko-KR" altLang="en-US" sz="1000" spc="-150" dirty="0" err="1"/>
                  <a:t>입장시</a:t>
                </a:r>
                <a:r>
                  <a:rPr lang="en-US" altLang="ko-KR" sz="1000" spc="-150" dirty="0"/>
                  <a:t>]</a:t>
                </a:r>
                <a:endParaRPr lang="en-US" altLang="ko-KR" sz="1000" spc="-1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7840388" y="4365104"/>
                <a:ext cx="9313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spc="-150" dirty="0"/>
                  <a:t>[</a:t>
                </a:r>
                <a:r>
                  <a:rPr lang="ko-KR" altLang="en-US" sz="1000" spc="-150" dirty="0" err="1"/>
                  <a:t>작업장측</a:t>
                </a:r>
                <a:r>
                  <a:rPr lang="en-US" altLang="ko-KR" sz="1000" spc="-150" dirty="0"/>
                  <a:t>]</a:t>
                </a:r>
                <a:endParaRPr lang="en-US" altLang="ko-KR" sz="1000" spc="-1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7" name="그룹 6"/>
            <p:cNvGrpSpPr/>
            <p:nvPr/>
          </p:nvGrpSpPr>
          <p:grpSpPr>
            <a:xfrm flipH="1">
              <a:off x="5947402" y="3670293"/>
              <a:ext cx="2369015" cy="46931"/>
              <a:chOff x="5548122" y="4520465"/>
              <a:chExt cx="2263713" cy="55280"/>
            </a:xfrm>
          </p:grpSpPr>
          <p:sp>
            <p:nvSpPr>
              <p:cNvPr id="6" name="오른쪽 화살표 5"/>
              <p:cNvSpPr/>
              <p:nvPr/>
            </p:nvSpPr>
            <p:spPr>
              <a:xfrm>
                <a:off x="6924268" y="4520465"/>
                <a:ext cx="887567" cy="55280"/>
              </a:xfrm>
              <a:prstGeom prst="rightArrow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6" name="오른쪽 화살표 45"/>
              <p:cNvSpPr/>
              <p:nvPr/>
            </p:nvSpPr>
            <p:spPr>
              <a:xfrm>
                <a:off x="5548122" y="4520465"/>
                <a:ext cx="887567" cy="55280"/>
              </a:xfrm>
              <a:prstGeom prst="rightArrow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59" name="TextBox 58"/>
          <p:cNvSpPr txBox="1"/>
          <p:nvPr/>
        </p:nvSpPr>
        <p:spPr>
          <a:xfrm>
            <a:off x="4579891" y="5312241"/>
            <a:ext cx="36054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작업 전 위생설비 사용방법</a:t>
            </a:r>
            <a:endParaRPr lang="ko-KR" altLang="en-US" sz="12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6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8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2" name="그룹 21"/>
          <p:cNvGrpSpPr/>
          <p:nvPr/>
        </p:nvGrpSpPr>
        <p:grpSpPr>
          <a:xfrm>
            <a:off x="539552" y="2276872"/>
            <a:ext cx="8136904" cy="3816424"/>
            <a:chOff x="539552" y="1700808"/>
            <a:chExt cx="8136904" cy="4392488"/>
          </a:xfrm>
        </p:grpSpPr>
        <p:sp>
          <p:nvSpPr>
            <p:cNvPr id="24" name="직사각형 23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835696" y="1880449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7. </a:t>
            </a:r>
            <a:r>
              <a:rPr lang="ko-KR" altLang="en-US" b="1" dirty="0">
                <a:solidFill>
                  <a:schemeClr val="bg1"/>
                </a:solidFill>
              </a:rPr>
              <a:t>습식작업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827584" y="2460644"/>
            <a:ext cx="75785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제거작업에서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준수하여야 할 기본원칙은 눈에 보이는 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석면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분진의 비산이 없도록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altLang="ko-KR" sz="13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novisible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emission)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작업하는 것이다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이를 위해서 모든 석면함유물질의 해체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제거작업에는 물 또는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습윤제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계면활성제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를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이용하여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습식으로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작업하여야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석면해체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제거작업에서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사용되는 습윤제의 제조방법은 습윤약품의 구성성분에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따라 물과 혼합비율이 각각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다르므로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제조사의 사용설명서를 참고하여 물과 약품의 적정혼합비율을 고려하여 제조한다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EPA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미국환경보호청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에서 습윤제의 제조방법은 물 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 L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와 습윤약품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폴리옥시에틸렌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에스테르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50%, </a:t>
            </a:r>
            <a:r>
              <a:rPr lang="ko-KR" altLang="en-US" sz="13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폴리옥시에틸렌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에테르 </a:t>
            </a: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50%) 0.008 L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의 비율로 혼합하여 사용하도록 권장하고 있다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이러한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방법으로 제조된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습윤제는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석면함유물질 내부로 쉽게 스며들어 석면분진의 비산을 억제시키는 역할을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ts val="24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습윤화 작업 전에 먼저 작업장 내부의 밀폐조치를 실시한 후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음압을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유지하여야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습윤제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분무장치를 이용하여 시험적으로 석면함유물질 일부 표면에 분무시켜 침투상태 등을 확인한다</a:t>
            </a:r>
            <a:r>
              <a:rPr lang="en-US" altLang="ko-KR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altLang="ko-KR" sz="13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439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7" name="모서리가 둥근 직사각형 26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8" name="그룹 27"/>
          <p:cNvGrpSpPr/>
          <p:nvPr/>
        </p:nvGrpSpPr>
        <p:grpSpPr>
          <a:xfrm>
            <a:off x="539552" y="2276872"/>
            <a:ext cx="8136904" cy="3816424"/>
            <a:chOff x="539552" y="1700808"/>
            <a:chExt cx="8136904" cy="4392488"/>
          </a:xfrm>
        </p:grpSpPr>
        <p:sp>
          <p:nvSpPr>
            <p:cNvPr id="29" name="직사각형 28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8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827584" y="2460644"/>
            <a:ext cx="75785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습윤제가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석면함유물질의 내부 안쪽까지 충분히 침투하도록 하기 위하여 습윤약품 사용설명서에 따른 물과의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혼합비율과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기다림 시간을 엄수하여야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일반적으로 습윤이 충분히 될 수 있도록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습윤액을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분무하고 </a:t>
            </a:r>
            <a:endParaRPr lang="en-US" altLang="ko-KR" sz="13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20~30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분 이후에 작업을 실시하도록 한다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단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외부의 환경에 의해 습윤이 불충분 한 경우 작업 중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습윤성을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유지하도록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반복적으로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습윤액을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뿌린다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ts val="2400"/>
              </a:lnSpc>
            </a:pPr>
            <a:endParaRPr lang="en-US" altLang="ko-KR" sz="13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그러나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천장텍스의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경우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텍스의 외부표면에 코팅이 되어 있는 경우 표면에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습윤제를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분사하여도 습윤이 잘되지 </a:t>
            </a:r>
            <a:endParaRPr lang="en-US" altLang="ko-KR" sz="13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않는다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이러한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경우는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천장텍스를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3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몇장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떼어낸 후 코팅이 되어있지 않는 뒷면에 습윤을 시키면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먼지를 비산시키지 않고 </a:t>
            </a:r>
            <a:r>
              <a: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용이하게 </a:t>
            </a:r>
            <a:r>
              <a:rPr lang="ko-KR" altLang="en-US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텍스를 떼어낼 수 있다</a:t>
            </a:r>
            <a:r>
              <a: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35696" y="1880449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7. </a:t>
            </a:r>
            <a:r>
              <a:rPr lang="ko-KR" altLang="en-US" b="1" dirty="0">
                <a:solidFill>
                  <a:schemeClr val="bg1"/>
                </a:solidFill>
              </a:rPr>
              <a:t>습식작업</a:t>
            </a:r>
          </a:p>
        </p:txBody>
      </p:sp>
    </p:spTree>
    <p:extLst>
      <p:ext uri="{BB962C8B-B14F-4D97-AF65-F5344CB8AC3E}">
        <p14:creationId xmlns:p14="http://schemas.microsoft.com/office/powerpoint/2010/main" val="322331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 descr="2015년 교안PPT_표지내지최종-0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24" name="Picture 2" descr="C:\Users\Administrator\Desktop\안전공단PPT작업_12.23부터\PPT이미지정리(동현)\26.건물해체원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59200"/>
            <a:ext cx="972000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1259632" y="1844824"/>
            <a:ext cx="6624736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9" name="그룹 28"/>
          <p:cNvGrpSpPr/>
          <p:nvPr/>
        </p:nvGrpSpPr>
        <p:grpSpPr>
          <a:xfrm>
            <a:off x="539552" y="2348880"/>
            <a:ext cx="8136904" cy="3744416"/>
            <a:chOff x="539552" y="1700808"/>
            <a:chExt cx="8136904" cy="4392488"/>
          </a:xfrm>
        </p:grpSpPr>
        <p:sp>
          <p:nvSpPr>
            <p:cNvPr id="32" name="직사각형 31"/>
            <p:cNvSpPr/>
            <p:nvPr/>
          </p:nvSpPr>
          <p:spPr>
            <a:xfrm>
              <a:off x="539552" y="1700808"/>
              <a:ext cx="8136904" cy="4392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83568" y="1844824"/>
              <a:ext cx="7848872" cy="4104456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835696" y="1907540"/>
            <a:ext cx="49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7. </a:t>
            </a:r>
            <a:r>
              <a:rPr lang="ko-KR" altLang="en-US" b="1" dirty="0">
                <a:solidFill>
                  <a:schemeClr val="bg1"/>
                </a:solidFill>
              </a:rPr>
              <a:t>습식작업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1835696" y="76470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latin typeface="+mj-ea"/>
              </a:rPr>
              <a:t>석면해체 제거장비</a:t>
            </a: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017808" y="5312241"/>
            <a:ext cx="3698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습식작업에 사용되는 에어리스 펌프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좌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와 정원용 분무기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우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ko-KR" altLang="en-US" sz="12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94019" y="3093720"/>
            <a:ext cx="2390349" cy="185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5247689" y="5312241"/>
            <a:ext cx="2996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pc="-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습윤제</a:t>
            </a:r>
            <a:r>
              <a:rPr lang="ko-KR" altLang="en-US" sz="1200" b="1" spc="-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분무 예시</a:t>
            </a: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  <p:pic>
        <p:nvPicPr>
          <p:cNvPr id="7170" name="Picture 2" descr="C:\Users\Administrator\Desktop\27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7870" y="2947228"/>
            <a:ext cx="2059954" cy="218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istrator\Desktop\27-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2625864"/>
            <a:ext cx="1892300" cy="248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5"/>
          <p:cNvSpPr txBox="1">
            <a:spLocks noChangeArrowheads="1"/>
          </p:cNvSpPr>
          <p:nvPr/>
        </p:nvSpPr>
        <p:spPr bwMode="auto">
          <a:xfrm>
            <a:off x="1835697" y="276426"/>
            <a:ext cx="5832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spc="-15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en-US" altLang="ko-KR" sz="2000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- </a:t>
            </a:r>
            <a:r>
              <a:rPr lang="ko-KR" altLang="en-US" sz="2000" b="1" spc="-15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석면해체작업</a:t>
            </a:r>
            <a:endParaRPr kumimoji="0" lang="ko-KR" altLang="en-US" sz="2000" b="1" spc="-15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757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2015년 교안PPT_표지내지최종-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506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1916832"/>
            <a:ext cx="29738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b="1" spc="-3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일터</a:t>
            </a:r>
            <a:r>
              <a:rPr lang="ko-KR" altLang="en-US" sz="4400" spc="-3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에서의</a:t>
            </a:r>
            <a:r>
              <a:rPr lang="ko-KR" altLang="en-US" sz="4400" b="1" spc="-3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4400" b="1" spc="-300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4400" b="1" spc="-300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스트레칭</a:t>
            </a:r>
            <a:endParaRPr lang="ko-KR" altLang="en-US" sz="4400" b="1" spc="-300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1916832"/>
            <a:ext cx="3496450" cy="457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033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2015년 교안PPT_표지내지최종-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39552" y="148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611560" y="1844823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신체 부위의 근육이나 건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인대 등을 늘여주는 운동으로 근육의 길이를 확장하여 </a:t>
            </a:r>
            <a:endParaRPr lang="en-US" altLang="ko-KR" sz="1600" b="1" spc="-1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평상시보다 근육을 늘여주는 행동이다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ko-KR" altLang="en-US" sz="1600" b="1" spc="-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492895"/>
            <a:ext cx="7776864" cy="3550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1694400" y="246609"/>
            <a:ext cx="5959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b="1" spc="-30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ko-KR" altLang="en-US" sz="2000" spc="-30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을</a:t>
            </a:r>
            <a:r>
              <a:rPr lang="ko-KR" altLang="en-US" sz="2000" b="1" spc="-30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  </a:t>
            </a:r>
            <a:r>
              <a:rPr kumimoji="0" lang="ko-KR" altLang="en-US" sz="2000" spc="-30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위한 </a:t>
            </a:r>
            <a:endParaRPr kumimoji="0" lang="ko-KR" altLang="en-US" sz="2000" spc="-30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0140" y="384786"/>
            <a:ext cx="725760" cy="6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직사각형 20"/>
          <p:cNvSpPr/>
          <p:nvPr/>
        </p:nvSpPr>
        <p:spPr>
          <a:xfrm>
            <a:off x="1691680" y="764704"/>
            <a:ext cx="2952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150" dirty="0" err="1" smtClean="0">
                <a:solidFill>
                  <a:schemeClr val="bg1"/>
                </a:solidFill>
                <a:latin typeface="+mj-ea"/>
                <a:ea typeface="+mj-ea"/>
              </a:rPr>
              <a:t>스트레칭이란</a:t>
            </a:r>
            <a:r>
              <a:rPr lang="en-US" altLang="ko-KR" sz="2800" b="1" spc="-150" dirty="0" smtClean="0">
                <a:solidFill>
                  <a:schemeClr val="bg1"/>
                </a:solidFill>
                <a:latin typeface="+mj-ea"/>
                <a:ea typeface="+mj-ea"/>
              </a:rPr>
              <a:t>?</a:t>
            </a:r>
            <a:endParaRPr lang="ko-KR" altLang="en-US" sz="2800" b="1" spc="-15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434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그림 23" descr="2015년 교안PPT_표지내지최종-0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0140" y="384786"/>
              <a:ext cx="725760" cy="64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직사각형 22"/>
          <p:cNvSpPr/>
          <p:nvPr/>
        </p:nvSpPr>
        <p:spPr>
          <a:xfrm>
            <a:off x="1691680" y="764704"/>
            <a:ext cx="2952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150" dirty="0" err="1" smtClean="0">
                <a:solidFill>
                  <a:schemeClr val="bg1"/>
                </a:solidFill>
                <a:latin typeface="+mj-ea"/>
                <a:ea typeface="+mj-ea"/>
              </a:rPr>
              <a:t>스트레칭의</a:t>
            </a:r>
            <a:r>
              <a:rPr lang="ko-KR" altLang="en-US" sz="2800" b="1" spc="-150" dirty="0" smtClean="0">
                <a:solidFill>
                  <a:schemeClr val="bg1"/>
                </a:solidFill>
                <a:latin typeface="+mj-ea"/>
                <a:ea typeface="+mj-ea"/>
              </a:rPr>
              <a:t> 효과</a:t>
            </a:r>
            <a:endParaRPr lang="ko-KR" altLang="en-US" sz="2800" b="1" spc="-15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39552" y="148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11560" y="1556792"/>
            <a:ext cx="7992888" cy="4680520"/>
            <a:chOff x="611560" y="1556792"/>
            <a:chExt cx="7992888" cy="4680520"/>
          </a:xfrm>
        </p:grpSpPr>
        <p:grpSp>
          <p:nvGrpSpPr>
            <p:cNvPr id="3" name="그룹 2"/>
            <p:cNvGrpSpPr/>
            <p:nvPr/>
          </p:nvGrpSpPr>
          <p:grpSpPr>
            <a:xfrm>
              <a:off x="611560" y="1556792"/>
              <a:ext cx="6912768" cy="1440160"/>
              <a:chOff x="611560" y="1556792"/>
              <a:chExt cx="6912768" cy="1440160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3095328" y="1556792"/>
                <a:ext cx="4429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600" b="1" spc="-15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ㆍ근골격계질환</a:t>
                </a:r>
                <a:r>
                  <a:rPr lang="ko-KR" altLang="en-US" sz="16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예방   </a:t>
                </a:r>
                <a:r>
                  <a:rPr lang="ko-KR" altLang="en-US" sz="1600" b="1" spc="-15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ㆍ넘어짐</a:t>
                </a:r>
                <a:r>
                  <a:rPr lang="ko-KR" altLang="en-US" sz="16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등 사고 예방   </a:t>
                </a:r>
                <a:endParaRPr lang="en-US" altLang="ko-KR" sz="16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600" b="1" spc="-15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ㆍ피로회복</a:t>
                </a:r>
                <a:r>
                  <a:rPr lang="ko-KR" altLang="en-US" sz="16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 </a:t>
                </a:r>
                <a:r>
                  <a:rPr lang="ko-KR" altLang="en-US" sz="1600" b="1" spc="-15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ㆍ스트레스</a:t>
                </a:r>
                <a:r>
                  <a:rPr lang="ko-KR" altLang="en-US" sz="16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해소</a:t>
                </a:r>
                <a:endParaRPr lang="ko-KR" altLang="en-US" sz="16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" name="사각형 설명선 14"/>
              <p:cNvSpPr/>
              <p:nvPr/>
            </p:nvSpPr>
            <p:spPr>
              <a:xfrm>
                <a:off x="611560" y="1700808"/>
                <a:ext cx="2376264" cy="504056"/>
              </a:xfrm>
              <a:prstGeom prst="wedgeRectCallout">
                <a:avLst>
                  <a:gd name="adj1" fmla="val -20525"/>
                  <a:gd name="adj2" fmla="val 90074"/>
                </a:avLst>
              </a:prstGeom>
              <a:gradFill flip="none" rotWithShape="1">
                <a:gsLst>
                  <a:gs pos="0">
                    <a:srgbClr val="C0C0B8">
                      <a:tint val="66000"/>
                      <a:satMod val="160000"/>
                    </a:srgbClr>
                  </a:gs>
                  <a:gs pos="50000">
                    <a:srgbClr val="C0C0B8">
                      <a:tint val="44500"/>
                      <a:satMod val="160000"/>
                    </a:srgbClr>
                  </a:gs>
                  <a:gs pos="100000">
                    <a:srgbClr val="C0C0B8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600" b="1" spc="-150" dirty="0" smtClean="0">
                    <a:solidFill>
                      <a:schemeClr val="tx1"/>
                    </a:solidFill>
                  </a:rPr>
                  <a:t>일터에서의 효과</a:t>
                </a:r>
                <a:endParaRPr lang="ko-KR" altLang="en-US" sz="1600" b="1" spc="-1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사각형 설명선 15"/>
              <p:cNvSpPr/>
              <p:nvPr/>
            </p:nvSpPr>
            <p:spPr>
              <a:xfrm>
                <a:off x="611560" y="2492896"/>
                <a:ext cx="2376264" cy="504056"/>
              </a:xfrm>
              <a:prstGeom prst="wedgeRectCallout">
                <a:avLst>
                  <a:gd name="adj1" fmla="val -20525"/>
                  <a:gd name="adj2" fmla="val 90074"/>
                </a:avLst>
              </a:prstGeom>
              <a:gradFill flip="none" rotWithShape="1">
                <a:gsLst>
                  <a:gs pos="0">
                    <a:srgbClr val="C0C0B8">
                      <a:tint val="66000"/>
                      <a:satMod val="160000"/>
                    </a:srgbClr>
                  </a:gs>
                  <a:gs pos="50000">
                    <a:srgbClr val="C0C0B8">
                      <a:tint val="44500"/>
                      <a:satMod val="160000"/>
                    </a:srgbClr>
                  </a:gs>
                  <a:gs pos="100000">
                    <a:srgbClr val="C0C0B8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600" b="1" u="sng" spc="-150" dirty="0" smtClean="0">
                    <a:solidFill>
                      <a:schemeClr val="tx1"/>
                    </a:solidFill>
                  </a:rPr>
                  <a:t>개인 건강 증진</a:t>
                </a:r>
                <a:endParaRPr lang="ko-KR" altLang="en-US" sz="1600" b="1" u="sng" spc="-150" dirty="0">
                  <a:solidFill>
                    <a:schemeClr val="tx1"/>
                  </a:solidFill>
                </a:endParaRPr>
              </a:p>
            </p:txBody>
          </p:sp>
        </p:grpSp>
        <p:graphicFrame>
          <p:nvGraphicFramePr>
            <p:cNvPr id="18" name="다이어그램 17"/>
            <p:cNvGraphicFramePr/>
            <p:nvPr>
              <p:extLst>
                <p:ext uri="{D42A27DB-BD31-4B8C-83A1-F6EECF244321}">
                  <p14:modId xmlns:p14="http://schemas.microsoft.com/office/powerpoint/2010/main" val="3895474607"/>
                </p:ext>
              </p:extLst>
            </p:nvPr>
          </p:nvGraphicFramePr>
          <p:xfrm>
            <a:off x="626720" y="3212976"/>
            <a:ext cx="7977728" cy="302433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</p:grpSp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1694400" y="246609"/>
            <a:ext cx="5959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b="1" spc="-30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ko-KR" altLang="en-US" sz="2000" spc="-30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을</a:t>
            </a:r>
            <a:r>
              <a:rPr lang="ko-KR" altLang="en-US" sz="2000" b="1" spc="-30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  </a:t>
            </a:r>
            <a:r>
              <a:rPr kumimoji="0" lang="ko-KR" altLang="en-US" sz="2000" spc="-30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위한 </a:t>
            </a:r>
            <a:endParaRPr kumimoji="0" lang="ko-KR" altLang="en-US" sz="2000" spc="-30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171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그림 21" descr="2015년 교안PPT_표지내지최종-0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0140" y="384786"/>
              <a:ext cx="725760" cy="64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39552" y="148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611560" y="1765265"/>
            <a:ext cx="8064896" cy="4381748"/>
            <a:chOff x="611560" y="1765265"/>
            <a:chExt cx="8064896" cy="4381748"/>
          </a:xfrm>
        </p:grpSpPr>
        <p:sp>
          <p:nvSpPr>
            <p:cNvPr id="39" name="TextBox 38"/>
            <p:cNvSpPr txBox="1"/>
            <p:nvPr/>
          </p:nvSpPr>
          <p:spPr>
            <a:xfrm>
              <a:off x="1115616" y="2420888"/>
              <a:ext cx="7560840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 smtClean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어느 누구나 몸과 마음을 편안하게 하고 통증과 피로를 줄이기 위해 실시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같은 동작을 반복하거나 같은 자세를 유지하면서 작업해야 하는 사람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400" b="1" spc="-1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중량물을</a:t>
              </a:r>
              <a:r>
                <a:rPr lang="ko-KR" altLang="en-US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들거나 옮기는 작업을 하는 사람 </a:t>
              </a:r>
            </a:p>
            <a:p>
              <a:pPr defTabSz="0">
                <a:lnSpc>
                  <a:spcPct val="150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최근에 신체적 결함이 생겼거나 수술을 받았거나 오랫동안 의자에서 생활을 한 경우에는</a:t>
              </a:r>
              <a:endParaRPr lang="en-US" altLang="ko-KR" sz="1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  의사의 자문을 먼저 받고 실시 </a:t>
              </a:r>
            </a:p>
          </p:txBody>
        </p:sp>
        <p:sp>
          <p:nvSpPr>
            <p:cNvPr id="15" name="사각형 설명선 14"/>
            <p:cNvSpPr/>
            <p:nvPr/>
          </p:nvSpPr>
          <p:spPr>
            <a:xfrm>
              <a:off x="611560" y="1765265"/>
              <a:ext cx="3312368" cy="432048"/>
            </a:xfrm>
            <a:prstGeom prst="wedgeRectCallout">
              <a:avLst>
                <a:gd name="adj1" fmla="val -20525"/>
                <a:gd name="adj2" fmla="val 90074"/>
              </a:avLst>
            </a:prstGeom>
            <a:gradFill flip="none" rotWithShape="1">
              <a:gsLst>
                <a:gs pos="0">
                  <a:srgbClr val="C0C0B8">
                    <a:tint val="66000"/>
                    <a:satMod val="160000"/>
                  </a:srgbClr>
                </a:gs>
                <a:gs pos="50000">
                  <a:srgbClr val="C0C0B8">
                    <a:tint val="44500"/>
                    <a:satMod val="160000"/>
                  </a:srgbClr>
                </a:gs>
                <a:gs pos="100000">
                  <a:srgbClr val="C0C0B8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b="1" spc="-150" dirty="0" smtClean="0">
                  <a:solidFill>
                    <a:schemeClr val="tx1"/>
                  </a:solidFill>
                </a:rPr>
                <a:t>       누가 하나요</a:t>
              </a:r>
              <a:r>
                <a:rPr lang="en-US" altLang="ko-KR" sz="1600" b="1" spc="-150" dirty="0" smtClean="0">
                  <a:solidFill>
                    <a:schemeClr val="tx1"/>
                  </a:solidFill>
                </a:rPr>
                <a:t>?</a:t>
              </a:r>
              <a:endParaRPr lang="ko-KR" altLang="en-US" sz="1600" b="1" spc="-150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15616" y="5085184"/>
              <a:ext cx="756084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운동 전 </a:t>
              </a:r>
              <a:r>
                <a:rPr lang="en-US" altLang="ko-KR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· </a:t>
              </a:r>
              <a:r>
                <a:rPr lang="ko-KR" altLang="en-US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후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작업 전 </a:t>
              </a:r>
              <a:r>
                <a:rPr lang="en-US" altLang="ko-KR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· </a:t>
              </a:r>
              <a:r>
                <a:rPr lang="ko-KR" altLang="en-US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중 </a:t>
              </a:r>
              <a:r>
                <a:rPr lang="en-US" altLang="ko-KR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· </a:t>
              </a:r>
              <a:r>
                <a:rPr lang="ko-KR" altLang="en-US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후</a:t>
              </a:r>
              <a:r>
                <a:rPr lang="en-US" altLang="ko-KR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ko-KR" altLang="en-US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점심시간 등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400" b="1" spc="-1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스트레칭은</a:t>
              </a:r>
              <a:r>
                <a:rPr lang="ko-KR" altLang="en-US" sz="14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때와 장소를 가리지 않고 실시 </a:t>
              </a:r>
            </a:p>
          </p:txBody>
        </p:sp>
        <p:sp>
          <p:nvSpPr>
            <p:cNvPr id="19" name="사각형 설명선 18"/>
            <p:cNvSpPr/>
            <p:nvPr/>
          </p:nvSpPr>
          <p:spPr>
            <a:xfrm>
              <a:off x="611560" y="4437112"/>
              <a:ext cx="3312368" cy="432048"/>
            </a:xfrm>
            <a:prstGeom prst="wedgeRectCallout">
              <a:avLst>
                <a:gd name="adj1" fmla="val -20525"/>
                <a:gd name="adj2" fmla="val 90074"/>
              </a:avLst>
            </a:prstGeom>
            <a:gradFill flip="none" rotWithShape="1">
              <a:gsLst>
                <a:gs pos="0">
                  <a:srgbClr val="C0C0B8">
                    <a:tint val="66000"/>
                    <a:satMod val="160000"/>
                  </a:srgbClr>
                </a:gs>
                <a:gs pos="50000">
                  <a:srgbClr val="C0C0B8">
                    <a:tint val="44500"/>
                    <a:satMod val="160000"/>
                  </a:srgbClr>
                </a:gs>
                <a:gs pos="100000">
                  <a:srgbClr val="C0C0B8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b="1" spc="-150" dirty="0" smtClean="0">
                  <a:solidFill>
                    <a:schemeClr val="tx1"/>
                  </a:solidFill>
                </a:rPr>
                <a:t>       언제 하나요</a:t>
              </a:r>
              <a:r>
                <a:rPr lang="en-US" altLang="ko-KR" sz="1600" b="1" spc="-150" dirty="0" smtClean="0">
                  <a:solidFill>
                    <a:schemeClr val="tx1"/>
                  </a:solidFill>
                </a:rPr>
                <a:t>?</a:t>
              </a:r>
              <a:endParaRPr lang="ko-KR" altLang="en-US" sz="1600" b="1" spc="-150" dirty="0">
                <a:solidFill>
                  <a:schemeClr val="tx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1691680" y="764704"/>
            <a:ext cx="4752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150" dirty="0" smtClean="0">
                <a:solidFill>
                  <a:schemeClr val="bg1"/>
                </a:solidFill>
                <a:latin typeface="+mj-ea"/>
                <a:ea typeface="+mj-ea"/>
              </a:rPr>
              <a:t>일터에서의 </a:t>
            </a:r>
            <a:r>
              <a:rPr lang="ko-KR" altLang="en-US" sz="2800" b="1" spc="-150" dirty="0" err="1" smtClean="0">
                <a:solidFill>
                  <a:schemeClr val="bg1"/>
                </a:solidFill>
                <a:latin typeface="+mj-ea"/>
                <a:ea typeface="+mj-ea"/>
              </a:rPr>
              <a:t>스트레칭</a:t>
            </a:r>
            <a:endParaRPr lang="ko-KR" altLang="en-US" sz="2800" b="1" spc="-15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0140" y="384786"/>
            <a:ext cx="725760" cy="6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1694400" y="246609"/>
            <a:ext cx="5959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b="1" spc="-30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ko-KR" altLang="en-US" sz="2000" spc="-30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을</a:t>
            </a:r>
            <a:r>
              <a:rPr lang="ko-KR" altLang="en-US" sz="2000" b="1" spc="-30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  </a:t>
            </a:r>
            <a:r>
              <a:rPr kumimoji="0" lang="ko-KR" altLang="en-US" sz="2000" spc="-30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위한 </a:t>
            </a:r>
            <a:endParaRPr kumimoji="0" lang="ko-KR" altLang="en-US" sz="2000" spc="-30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29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679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3" descr="2015년 교안PPT_표지내지최종-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691680" y="764704"/>
            <a:ext cx="4752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150" dirty="0" smtClean="0">
                <a:solidFill>
                  <a:schemeClr val="bg1"/>
                </a:solidFill>
                <a:latin typeface="+mj-ea"/>
                <a:ea typeface="+mj-ea"/>
              </a:rPr>
              <a:t>일터에서의 </a:t>
            </a:r>
            <a:r>
              <a:rPr lang="ko-KR" altLang="en-US" sz="2800" b="1" spc="-150" dirty="0" err="1" smtClean="0">
                <a:solidFill>
                  <a:schemeClr val="bg1"/>
                </a:solidFill>
                <a:latin typeface="+mj-ea"/>
                <a:ea typeface="+mj-ea"/>
              </a:rPr>
              <a:t>스트레칭</a:t>
            </a:r>
            <a:endParaRPr lang="ko-KR" altLang="en-US" sz="2800" b="1" spc="-15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39552" y="148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1703811"/>
            <a:ext cx="2597670" cy="235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2"/>
          <p:cNvSpPr txBox="1"/>
          <p:nvPr/>
        </p:nvSpPr>
        <p:spPr>
          <a:xfrm>
            <a:off x="7397564" y="1981909"/>
            <a:ext cx="108012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950" spc="-150" dirty="0" smtClean="0"/>
              <a:t>관절의</a:t>
            </a:r>
            <a:endParaRPr lang="en-US" altLang="ko-KR" sz="950" spc="-150" dirty="0" smtClean="0"/>
          </a:p>
          <a:p>
            <a:pPr algn="ctr"/>
            <a:r>
              <a:rPr lang="ko-KR" altLang="en-US" sz="950" spc="-150" dirty="0" smtClean="0"/>
              <a:t>가동범위   내에서</a:t>
            </a:r>
            <a:endParaRPr lang="en-US" altLang="ko-KR" sz="950" spc="-150" dirty="0" smtClean="0"/>
          </a:p>
          <a:p>
            <a:pPr algn="ctr"/>
            <a:r>
              <a:rPr lang="ko-KR" altLang="en-US" sz="950" spc="-150" dirty="0" err="1" smtClean="0"/>
              <a:t>스트레칭</a:t>
            </a:r>
            <a:endParaRPr lang="ko-KR" altLang="en-US" sz="950" spc="-15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700808"/>
            <a:ext cx="2406722" cy="220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1"/>
          <p:cNvSpPr txBox="1"/>
          <p:nvPr/>
        </p:nvSpPr>
        <p:spPr>
          <a:xfrm>
            <a:off x="4427984" y="2039751"/>
            <a:ext cx="10081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150" dirty="0" smtClean="0"/>
              <a:t>장애물이 </a:t>
            </a:r>
            <a:endParaRPr lang="en-US" altLang="ko-KR" sz="1100" spc="-150" dirty="0" smtClean="0"/>
          </a:p>
          <a:p>
            <a:pPr algn="ctr"/>
            <a:r>
              <a:rPr lang="ko-KR" altLang="en-US" sz="1100" spc="-150" dirty="0" smtClean="0"/>
              <a:t>없는 안전한 </a:t>
            </a:r>
            <a:endParaRPr lang="en-US" altLang="ko-KR" sz="1100" spc="-150" dirty="0" smtClean="0"/>
          </a:p>
          <a:p>
            <a:pPr algn="ctr"/>
            <a:r>
              <a:rPr lang="ko-KR" altLang="en-US" sz="1100" spc="-150" dirty="0" smtClean="0"/>
              <a:t>장소</a:t>
            </a: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0140" y="384786"/>
            <a:ext cx="725760" cy="6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576064" y="2420888"/>
            <a:ext cx="8028384" cy="3988203"/>
            <a:chOff x="576064" y="2420888"/>
            <a:chExt cx="8028384" cy="3988203"/>
          </a:xfrm>
        </p:grpSpPr>
        <p:sp>
          <p:nvSpPr>
            <p:cNvPr id="17" name="TextBox 16"/>
            <p:cNvSpPr txBox="1"/>
            <p:nvPr/>
          </p:nvSpPr>
          <p:spPr>
            <a:xfrm>
              <a:off x="576064" y="4521395"/>
              <a:ext cx="4067944" cy="1887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300" b="1" spc="-1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스트레칭을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하기 전에 반드시 준비운동을 한다</a:t>
              </a:r>
              <a:r>
                <a:rPr lang="en-US" altLang="ko-KR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>
                <a:lnSpc>
                  <a:spcPts val="2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긴장을 풀고 편안하게 한다</a:t>
              </a:r>
              <a:r>
                <a:rPr lang="en-US" altLang="ko-KR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>
                <a:lnSpc>
                  <a:spcPts val="2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반동을 사용하지 않고 천천히 움직인다</a:t>
              </a:r>
              <a:r>
                <a:rPr lang="en-US" altLang="ko-KR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>
                <a:lnSpc>
                  <a:spcPts val="2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통증을 느낄 정도로 해서는 안 된다</a:t>
              </a:r>
              <a:r>
                <a:rPr lang="en-US" altLang="ko-KR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>
                <a:lnSpc>
                  <a:spcPts val="2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적당한 자극을 유지하며 옆 사람과 비교하지 않는다</a:t>
              </a:r>
              <a:r>
                <a:rPr lang="en-US" altLang="ko-KR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>
                <a:lnSpc>
                  <a:spcPts val="2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호흡을 참지 않고 천천히 가볍게 호흡한다</a:t>
              </a:r>
              <a:r>
                <a:rPr lang="en-US" altLang="ko-KR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>
                <a:lnSpc>
                  <a:spcPts val="2000"/>
                </a:lnSpc>
              </a:pPr>
              <a:endParaRPr lang="ko-KR" altLang="en-US" sz="13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76868" y="4512876"/>
              <a:ext cx="402758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정확한 자세와 주의사항을 익혀서 </a:t>
              </a:r>
              <a:r>
                <a:rPr lang="ko-KR" altLang="en-US" sz="1300" b="1" spc="-1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스트레칭을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실시한다</a:t>
              </a:r>
              <a:r>
                <a:rPr lang="en-US" altLang="ko-KR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>
                <a:lnSpc>
                  <a:spcPts val="2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신체 전체적으로 </a:t>
              </a:r>
              <a:r>
                <a:rPr lang="ko-KR" altLang="en-US" sz="1300" b="1" spc="-1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스트레칭을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한다</a:t>
              </a:r>
              <a:r>
                <a:rPr lang="en-US" altLang="ko-KR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>
                <a:lnSpc>
                  <a:spcPts val="2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간단한 동작부터 시작한다</a:t>
              </a:r>
              <a:r>
                <a:rPr lang="en-US" altLang="ko-KR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>
                <a:lnSpc>
                  <a:spcPts val="2000"/>
                </a:lnSpc>
              </a:pPr>
              <a:r>
                <a:rPr lang="ko-KR" altLang="en-US" sz="14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4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모든 주요 근육과 그 근육의 </a:t>
              </a:r>
              <a:r>
                <a:rPr lang="ko-KR" altLang="en-US" sz="1300" b="1" spc="-1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길항근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*도 </a:t>
              </a:r>
              <a:r>
                <a:rPr lang="ko-KR" altLang="en-US" sz="1300" b="1" spc="-1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스트레칭을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한다</a:t>
              </a:r>
              <a:r>
                <a:rPr lang="en-US" altLang="ko-KR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>
                <a:lnSpc>
                  <a:spcPts val="2000"/>
                </a:lnSpc>
              </a:pPr>
              <a:r>
                <a:rPr lang="ko-KR" altLang="en-US" sz="1000" b="1" spc="-15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      * </a:t>
              </a:r>
              <a:r>
                <a:rPr lang="ko-KR" altLang="en-US" sz="1000" b="1" spc="-150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길항근</a:t>
              </a:r>
              <a:r>
                <a:rPr lang="ko-KR" altLang="en-US" sz="1000" b="1" spc="-15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spc="-15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: </a:t>
              </a:r>
              <a:r>
                <a:rPr lang="ko-KR" altLang="en-US" sz="1000" b="1" spc="-15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서로 반대되는 작용을 동시에 하는 한 쌍의 근육으로 </a:t>
              </a:r>
              <a:endParaRPr lang="en-US" altLang="ko-KR" sz="1000" b="1" spc="-150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>
                <a:lnSpc>
                  <a:spcPts val="2000"/>
                </a:lnSpc>
              </a:pPr>
              <a:r>
                <a:rPr lang="en-US" altLang="ko-KR" sz="1000" b="1" spc="-15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        </a:t>
              </a:r>
              <a:r>
                <a:rPr lang="ko-KR" altLang="en-US" sz="1000" b="1" spc="-15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골격근의 </a:t>
              </a:r>
              <a:r>
                <a:rPr lang="ko-KR" altLang="en-US" sz="1000" b="1" spc="-150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폄근과</a:t>
              </a:r>
              <a:r>
                <a:rPr lang="ko-KR" altLang="en-US" sz="1000" b="1" spc="-15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spc="-150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굽힘근</a:t>
              </a:r>
              <a:r>
                <a:rPr lang="en-US" altLang="ko-KR" sz="1000" b="1" spc="-15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000" b="1" spc="-15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동공의 </a:t>
              </a:r>
              <a:r>
                <a:rPr lang="ko-KR" altLang="en-US" sz="1000" b="1" spc="-150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조임근과</a:t>
              </a:r>
              <a:r>
                <a:rPr lang="ko-KR" altLang="en-US" sz="1000" b="1" spc="-15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spc="-150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확장근</a:t>
              </a:r>
              <a:r>
                <a:rPr lang="ko-KR" altLang="en-US" sz="1000" b="1" spc="-15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등이 있음            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76064" y="2420888"/>
              <a:ext cx="3672408" cy="111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20000">
                <a:lnSpc>
                  <a:spcPts val="2000"/>
                </a:lnSpc>
              </a:pPr>
              <a:r>
                <a:rPr lang="ko-KR" altLang="en-US" sz="12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2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충분한 </a:t>
              </a:r>
              <a:r>
                <a:rPr lang="ko-KR" altLang="en-US" sz="13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공간이 확보되고 너무 단단하지 않은 </a:t>
              </a:r>
              <a:endParaRPr lang="en-US" altLang="ko-KR" sz="1300" b="1" spc="-1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defTabSz="720000"/>
              <a:r>
                <a:rPr lang="en-US" altLang="ko-KR" sz="13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  </a:t>
              </a:r>
              <a:r>
                <a:rPr lang="ko-KR" altLang="en-US" sz="13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부드러운 바닥이 있는 곳 </a:t>
              </a:r>
            </a:p>
            <a:p>
              <a:pPr defTabSz="720000">
                <a:lnSpc>
                  <a:spcPts val="2000"/>
                </a:lnSpc>
                <a:spcBef>
                  <a:spcPts val="500"/>
                </a:spcBef>
              </a:pPr>
              <a:r>
                <a:rPr lang="ko-KR" altLang="en-US" sz="1200" b="1" baseline="7000" dirty="0">
                  <a:solidFill>
                    <a:schemeClr val="bg2">
                      <a:lumMod val="75000"/>
                    </a:schemeClr>
                  </a:solidFill>
                </a:rPr>
                <a:t>●</a:t>
              </a:r>
              <a:r>
                <a:rPr lang="ko-KR" altLang="en-US" sz="1200" b="1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너무 </a:t>
              </a:r>
              <a:r>
                <a:rPr lang="ko-KR" altLang="en-US" sz="13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춥거나 더운 곳</a:t>
              </a:r>
              <a:r>
                <a:rPr lang="en-US" altLang="ko-KR" sz="13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ko-KR" altLang="en-US" sz="13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환기가 잘 되지 않는 곳</a:t>
              </a:r>
              <a:r>
                <a:rPr lang="en-US" altLang="ko-KR" sz="13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</a:p>
            <a:p>
              <a:pPr defTabSz="720000">
                <a:lnSpc>
                  <a:spcPts val="2000"/>
                </a:lnSpc>
              </a:pPr>
              <a:r>
                <a:rPr lang="en-US" altLang="ko-KR" sz="13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  </a:t>
              </a:r>
              <a:r>
                <a:rPr lang="ko-KR" altLang="en-US" sz="13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화학물질의 </a:t>
              </a:r>
              <a:r>
                <a:rPr lang="ko-KR" altLang="en-US" sz="13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증기나 가스가 발생하는 곳은 피함 </a:t>
              </a:r>
            </a:p>
          </p:txBody>
        </p:sp>
      </p:grpSp>
      <p:sp>
        <p:nvSpPr>
          <p:cNvPr id="29" name="사각형 설명선 28"/>
          <p:cNvSpPr/>
          <p:nvPr/>
        </p:nvSpPr>
        <p:spPr>
          <a:xfrm>
            <a:off x="611560" y="1765265"/>
            <a:ext cx="3312368" cy="432048"/>
          </a:xfrm>
          <a:prstGeom prst="wedgeRectCallout">
            <a:avLst>
              <a:gd name="adj1" fmla="val -20525"/>
              <a:gd name="adj2" fmla="val 90074"/>
            </a:avLst>
          </a:prstGeom>
          <a:gradFill flip="none" rotWithShape="1">
            <a:gsLst>
              <a:gs pos="0">
                <a:srgbClr val="C0C0B8">
                  <a:tint val="66000"/>
                  <a:satMod val="160000"/>
                </a:srgbClr>
              </a:gs>
              <a:gs pos="50000">
                <a:srgbClr val="C0C0B8">
                  <a:tint val="44500"/>
                  <a:satMod val="160000"/>
                </a:srgbClr>
              </a:gs>
              <a:gs pos="100000">
                <a:srgbClr val="C0C0B8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spc="-150" dirty="0" smtClean="0">
                <a:solidFill>
                  <a:schemeClr val="tx1"/>
                </a:solidFill>
              </a:rPr>
              <a:t>       어디서 </a:t>
            </a:r>
            <a:r>
              <a:rPr lang="ko-KR" altLang="en-US" sz="1600" b="1" spc="-150" dirty="0">
                <a:solidFill>
                  <a:schemeClr val="tx1"/>
                </a:solidFill>
              </a:rPr>
              <a:t>하나요</a:t>
            </a:r>
            <a:r>
              <a:rPr lang="en-US" altLang="ko-KR" sz="1600" b="1" spc="-150" dirty="0">
                <a:solidFill>
                  <a:schemeClr val="tx1"/>
                </a:solidFill>
              </a:rPr>
              <a:t>?</a:t>
            </a:r>
            <a:endParaRPr lang="ko-KR" altLang="en-US" sz="1600" b="1" spc="-150" dirty="0">
              <a:solidFill>
                <a:schemeClr val="tx1"/>
              </a:solidFill>
            </a:endParaRPr>
          </a:p>
        </p:txBody>
      </p:sp>
      <p:sp>
        <p:nvSpPr>
          <p:cNvPr id="32" name="사각형 설명선 31"/>
          <p:cNvSpPr/>
          <p:nvPr/>
        </p:nvSpPr>
        <p:spPr>
          <a:xfrm>
            <a:off x="611560" y="3873323"/>
            <a:ext cx="3312368" cy="432048"/>
          </a:xfrm>
          <a:prstGeom prst="wedgeRectCallout">
            <a:avLst>
              <a:gd name="adj1" fmla="val -20525"/>
              <a:gd name="adj2" fmla="val 90074"/>
            </a:avLst>
          </a:prstGeom>
          <a:gradFill flip="none" rotWithShape="1">
            <a:gsLst>
              <a:gs pos="0">
                <a:srgbClr val="C0C0B8">
                  <a:tint val="66000"/>
                  <a:satMod val="160000"/>
                </a:srgbClr>
              </a:gs>
              <a:gs pos="50000">
                <a:srgbClr val="C0C0B8">
                  <a:tint val="44500"/>
                  <a:satMod val="160000"/>
                </a:srgbClr>
              </a:gs>
              <a:gs pos="100000">
                <a:srgbClr val="C0C0B8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spc="-150" dirty="0" smtClean="0">
                <a:solidFill>
                  <a:schemeClr val="tx1"/>
                </a:solidFill>
              </a:rPr>
              <a:t>       어떻게 </a:t>
            </a:r>
            <a:r>
              <a:rPr lang="ko-KR" altLang="en-US" sz="1600" b="1" spc="-150" dirty="0">
                <a:solidFill>
                  <a:schemeClr val="tx1"/>
                </a:solidFill>
              </a:rPr>
              <a:t>하나요</a:t>
            </a:r>
            <a:r>
              <a:rPr lang="en-US" altLang="ko-KR" sz="1600" b="1" spc="-150" dirty="0">
                <a:solidFill>
                  <a:schemeClr val="tx1"/>
                </a:solidFill>
              </a:rPr>
              <a:t>?</a:t>
            </a:r>
            <a:endParaRPr lang="ko-KR" altLang="en-US" sz="1600" b="1" spc="-150" dirty="0">
              <a:solidFill>
                <a:schemeClr val="tx1"/>
              </a:solidFill>
            </a:endParaRPr>
          </a:p>
        </p:txBody>
      </p:sp>
      <p:sp>
        <p:nvSpPr>
          <p:cNvPr id="33" name="TextBox 5"/>
          <p:cNvSpPr txBox="1">
            <a:spLocks noChangeArrowheads="1"/>
          </p:cNvSpPr>
          <p:nvPr/>
        </p:nvSpPr>
        <p:spPr bwMode="auto">
          <a:xfrm>
            <a:off x="1694400" y="246609"/>
            <a:ext cx="5959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b="1" spc="-30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ko-KR" altLang="en-US" sz="2000" spc="-30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을</a:t>
            </a:r>
            <a:r>
              <a:rPr lang="ko-KR" altLang="en-US" sz="2000" b="1" spc="-30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  </a:t>
            </a:r>
            <a:r>
              <a:rPr kumimoji="0" lang="ko-KR" altLang="en-US" sz="2000" spc="-30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위한 </a:t>
            </a:r>
            <a:endParaRPr kumimoji="0" lang="ko-KR" altLang="en-US" sz="2000" spc="-30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35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89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 descr="2015년 교안PPT_표지내지최종-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1691680" y="764704"/>
            <a:ext cx="4752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150" dirty="0" err="1" smtClean="0">
                <a:solidFill>
                  <a:schemeClr val="bg1"/>
                </a:solidFill>
                <a:latin typeface="+mj-ea"/>
                <a:ea typeface="+mj-ea"/>
              </a:rPr>
              <a:t>작업별</a:t>
            </a:r>
            <a:r>
              <a:rPr lang="ko-KR" altLang="en-US" sz="2800" b="1" spc="-150" dirty="0" smtClean="0">
                <a:solidFill>
                  <a:schemeClr val="bg1"/>
                </a:solidFill>
                <a:latin typeface="+mj-ea"/>
                <a:ea typeface="+mj-ea"/>
              </a:rPr>
              <a:t> 자세 </a:t>
            </a:r>
            <a:r>
              <a:rPr lang="ko-KR" altLang="en-US" sz="2800" b="1" spc="-150" dirty="0" err="1" smtClean="0">
                <a:solidFill>
                  <a:schemeClr val="bg1"/>
                </a:solidFill>
                <a:latin typeface="+mj-ea"/>
                <a:ea typeface="+mj-ea"/>
              </a:rPr>
              <a:t>스트레칭</a:t>
            </a:r>
            <a:endParaRPr lang="ko-KR" altLang="en-US" sz="2800" b="1" spc="-15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0140" y="384786"/>
            <a:ext cx="725760" cy="6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395536" y="1543856"/>
            <a:ext cx="8423968" cy="4572000"/>
            <a:chOff x="395536" y="1543856"/>
            <a:chExt cx="8423968" cy="4572000"/>
          </a:xfrm>
        </p:grpSpPr>
        <p:grpSp>
          <p:nvGrpSpPr>
            <p:cNvPr id="9" name="그룹 8"/>
            <p:cNvGrpSpPr/>
            <p:nvPr/>
          </p:nvGrpSpPr>
          <p:grpSpPr>
            <a:xfrm>
              <a:off x="395536" y="1543856"/>
              <a:ext cx="4392488" cy="4572000"/>
              <a:chOff x="395536" y="1543856"/>
              <a:chExt cx="4392488" cy="4572000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395536" y="1741085"/>
                <a:ext cx="4140000" cy="437477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모서리가 둥근 직사각형 39"/>
              <p:cNvSpPr/>
              <p:nvPr/>
            </p:nvSpPr>
            <p:spPr>
              <a:xfrm>
                <a:off x="395537" y="1543856"/>
                <a:ext cx="4139999" cy="311630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reflection blurRad="6350" stA="52000" endA="300" endPos="3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b="1" spc="-150" dirty="0" smtClean="0"/>
                  <a:t>어깨를 뻗고 몸통을 굽히는 작업자세</a:t>
                </a:r>
                <a:endParaRPr lang="ko-KR" altLang="en-US" sz="1400" b="1" spc="-150" dirty="0"/>
              </a:p>
            </p:txBody>
          </p:sp>
          <p:pic>
            <p:nvPicPr>
              <p:cNvPr id="4098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334637" y="1942639"/>
                <a:ext cx="877323" cy="13749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884585" y="3138990"/>
                <a:ext cx="1023119" cy="1515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0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86952" y="4654364"/>
                <a:ext cx="1410630" cy="14084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" name="그룹 7"/>
              <p:cNvGrpSpPr/>
              <p:nvPr/>
            </p:nvGrpSpPr>
            <p:grpSpPr>
              <a:xfrm>
                <a:off x="877419" y="2295956"/>
                <a:ext cx="2758477" cy="700996"/>
                <a:chOff x="792183" y="2132856"/>
                <a:chExt cx="2758477" cy="700996"/>
              </a:xfrm>
            </p:grpSpPr>
            <p:sp>
              <p:nvSpPr>
                <p:cNvPr id="71" name="TextBox 70"/>
                <p:cNvSpPr txBox="1"/>
                <p:nvPr/>
              </p:nvSpPr>
              <p:spPr>
                <a:xfrm>
                  <a:off x="792183" y="2132856"/>
                  <a:ext cx="216000" cy="25050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</p:spPr>
              <p:txBody>
                <a:bodyPr wrap="square" lIns="72000" tIns="36000" rIns="108000" bIns="36000" rtlCol="0" anchor="ctr">
                  <a:spAutoFit/>
                </a:bodyPr>
                <a:lstStyle/>
                <a:p>
                  <a:pPr algn="ctr">
                    <a:lnSpc>
                      <a:spcPts val="1500"/>
                    </a:lnSpc>
                  </a:pPr>
                  <a:r>
                    <a:rPr lang="en-US" altLang="ko-KR" sz="1200" b="1" spc="-150" dirty="0" smtClean="0">
                      <a:solidFill>
                        <a:schemeClr val="bg1"/>
                      </a:solidFill>
                    </a:rPr>
                    <a:t>1</a:t>
                  </a:r>
                  <a:endParaRPr lang="ko-KR" altLang="en-US" sz="1200" b="1" spc="-150" dirty="0" smtClean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985087" y="2376428"/>
                  <a:ext cx="2565573" cy="457424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양팔을 벌리고 하늘을 보며 가슴을 내밀어 </a:t>
                  </a:r>
                  <a:endParaRPr lang="en-US" altLang="ko-KR" sz="11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등 근육과 허리 근육이 </a:t>
                  </a:r>
                  <a:r>
                    <a:rPr lang="ko-KR" altLang="en-US" sz="1100" b="1" spc="-150" dirty="0" err="1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스트레칭</a:t>
                  </a: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되도록 한다</a:t>
                  </a:r>
                  <a:r>
                    <a:rPr lang="en-US" altLang="ko-KR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</a:t>
                  </a:r>
                  <a:endParaRPr lang="ko-KR" altLang="en-US" sz="11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985088" y="2132856"/>
                  <a:ext cx="2160240" cy="265063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pPr>
                    <a:lnSpc>
                      <a:spcPts val="1500"/>
                    </a:lnSpc>
                  </a:pPr>
                  <a:r>
                    <a:rPr lang="ko-KR" altLang="en-US" sz="1300" b="1" spc="-150" dirty="0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작업 전 </a:t>
                  </a:r>
                  <a:r>
                    <a:rPr lang="en-US" altLang="ko-KR" sz="1300" b="1" spc="-150" dirty="0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: </a:t>
                  </a:r>
                  <a:r>
                    <a:rPr lang="ko-KR" altLang="en-US" sz="1300" b="1" spc="-150" dirty="0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허</a:t>
                  </a:r>
                  <a:r>
                    <a:rPr lang="ko-KR" altLang="en-US" sz="1300" b="1" dirty="0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리</a:t>
                  </a:r>
                  <a:r>
                    <a:rPr lang="en-US" altLang="ko-KR" sz="1300" b="1" dirty="0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·</a:t>
                  </a:r>
                  <a:r>
                    <a:rPr lang="ko-KR" altLang="en-US" sz="1300" b="1" spc="-150" dirty="0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등 </a:t>
                  </a:r>
                  <a:r>
                    <a:rPr lang="ko-KR" altLang="en-US" sz="1300" b="1" spc="-150" dirty="0" err="1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스트레칭</a:t>
                  </a:r>
                  <a:endParaRPr lang="ko-KR" altLang="en-US" sz="1100" b="1" spc="-150" dirty="0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73" name="그룹 72"/>
              <p:cNvGrpSpPr/>
              <p:nvPr/>
            </p:nvGrpSpPr>
            <p:grpSpPr>
              <a:xfrm>
                <a:off x="2029547" y="3613006"/>
                <a:ext cx="2758477" cy="824106"/>
                <a:chOff x="792183" y="2132856"/>
                <a:chExt cx="2758477" cy="824106"/>
              </a:xfrm>
            </p:grpSpPr>
            <p:sp>
              <p:nvSpPr>
                <p:cNvPr id="74" name="TextBox 73"/>
                <p:cNvSpPr txBox="1"/>
                <p:nvPr/>
              </p:nvSpPr>
              <p:spPr>
                <a:xfrm>
                  <a:off x="792183" y="2132856"/>
                  <a:ext cx="216000" cy="25050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</p:spPr>
              <p:txBody>
                <a:bodyPr wrap="square" lIns="72000" tIns="36000" rIns="108000" bIns="36000" rtlCol="0" anchor="ctr">
                  <a:spAutoFit/>
                </a:bodyPr>
                <a:lstStyle/>
                <a:p>
                  <a:pPr algn="ctr">
                    <a:lnSpc>
                      <a:spcPts val="1500"/>
                    </a:lnSpc>
                  </a:pPr>
                  <a:r>
                    <a:rPr lang="en-US" altLang="ko-KR" sz="1200" b="1" spc="-150" dirty="0" smtClean="0">
                      <a:solidFill>
                        <a:schemeClr val="bg1"/>
                      </a:solidFill>
                    </a:rPr>
                    <a:t>2</a:t>
                  </a:r>
                  <a:endParaRPr lang="ko-KR" altLang="en-US" sz="1200" b="1" spc="-150" dirty="0" smtClean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985087" y="2376428"/>
                  <a:ext cx="2565573" cy="580534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r>
                    <a:rPr lang="ko-KR" altLang="en-US" sz="1100" b="1" spc="-150" dirty="0" err="1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왼손등을</a:t>
                  </a: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허리에 대고 </a:t>
                  </a: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오른손으로 </a:t>
                  </a:r>
                  <a:endParaRPr lang="en-US" altLang="ko-KR" sz="11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왼쪽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팔꿈치를 잡아 안쪽으로 당겨준다</a:t>
                  </a: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  <a:endParaRPr lang="en-US" altLang="ko-KR" sz="11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r>
                    <a:rPr lang="en-US" altLang="ko-KR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(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좌우 교대로 실시</a:t>
                  </a: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) </a:t>
                  </a:r>
                  <a:endParaRPr lang="ko-KR" altLang="en-US" sz="1100" b="1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985088" y="2132856"/>
                  <a:ext cx="2160240" cy="272758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r>
                    <a:rPr lang="ko-KR" altLang="en-US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작업 중 </a:t>
                  </a:r>
                  <a:r>
                    <a:rPr lang="en-US" altLang="ko-KR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: </a:t>
                  </a:r>
                  <a:r>
                    <a:rPr lang="ko-KR" altLang="en-US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어</a:t>
                  </a:r>
                  <a:r>
                    <a:rPr lang="ko-KR" altLang="en-US" sz="1300" b="1" spc="10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깨</a:t>
                  </a:r>
                  <a:r>
                    <a:rPr lang="en-US" altLang="ko-KR" sz="1300" b="1" spc="10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·</a:t>
                  </a:r>
                  <a:r>
                    <a:rPr lang="ko-KR" altLang="en-US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손목 </a:t>
                  </a:r>
                  <a:r>
                    <a:rPr lang="ko-KR" altLang="en-US" sz="1300" b="1" spc="-150" dirty="0" err="1">
                      <a:solidFill>
                        <a:schemeClr val="accent1">
                          <a:lumMod val="75000"/>
                        </a:schemeClr>
                      </a:solidFill>
                    </a:rPr>
                    <a:t>스트레칭</a:t>
                  </a:r>
                  <a:r>
                    <a:rPr lang="ko-KR" altLang="en-US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</a:t>
                  </a:r>
                </a:p>
              </p:txBody>
            </p:sp>
          </p:grpSp>
          <p:grpSp>
            <p:nvGrpSpPr>
              <p:cNvPr id="77" name="그룹 76"/>
              <p:cNvGrpSpPr/>
              <p:nvPr/>
            </p:nvGrpSpPr>
            <p:grpSpPr>
              <a:xfrm>
                <a:off x="683568" y="4935571"/>
                <a:ext cx="2758477" cy="1085717"/>
                <a:chOff x="792183" y="2132856"/>
                <a:chExt cx="2758477" cy="1085717"/>
              </a:xfrm>
            </p:grpSpPr>
            <p:sp>
              <p:nvSpPr>
                <p:cNvPr id="78" name="TextBox 77"/>
                <p:cNvSpPr txBox="1"/>
                <p:nvPr/>
              </p:nvSpPr>
              <p:spPr>
                <a:xfrm>
                  <a:off x="792183" y="2132856"/>
                  <a:ext cx="216000" cy="25050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</p:spPr>
              <p:txBody>
                <a:bodyPr wrap="square" lIns="72000" tIns="36000" rIns="108000" bIns="36000" rtlCol="0" anchor="ctr">
                  <a:spAutoFit/>
                </a:bodyPr>
                <a:lstStyle/>
                <a:p>
                  <a:pPr algn="ctr">
                    <a:lnSpc>
                      <a:spcPts val="1500"/>
                    </a:lnSpc>
                  </a:pPr>
                  <a:r>
                    <a:rPr lang="en-US" altLang="ko-KR" sz="1200" b="1" spc="-150" dirty="0" smtClean="0">
                      <a:solidFill>
                        <a:schemeClr val="bg1"/>
                      </a:solidFill>
                    </a:rPr>
                    <a:t>3</a:t>
                  </a:r>
                  <a:endParaRPr lang="ko-KR" altLang="en-US" sz="1200" b="1" spc="-150" dirty="0" smtClean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985087" y="2376428"/>
                  <a:ext cx="2565573" cy="842145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왼팔로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오른쪽 팔을 받쳐 오른쪽 </a:t>
                  </a: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어깨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뒤를 </a:t>
                  </a:r>
                  <a:endParaRPr lang="en-US" altLang="ko-KR" sz="11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보면서 왼쪽 방향으로 팔꿈치를 지그시 </a:t>
                  </a:r>
                  <a:endParaRPr lang="en-US" altLang="ko-KR" sz="11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누르며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오른팔을 </a:t>
                  </a: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부드럽게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당겨준다</a:t>
                  </a: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</a:t>
                  </a:r>
                </a:p>
                <a:p>
                  <a:pPr>
                    <a:lnSpc>
                      <a:spcPts val="1500"/>
                    </a:lnSpc>
                  </a:pP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(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좌우 교대로 실시</a:t>
                  </a: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) </a:t>
                  </a:r>
                  <a:endParaRPr lang="ko-KR" altLang="en-US" sz="1100" b="1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985088" y="2132856"/>
                  <a:ext cx="2160240" cy="272758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r>
                    <a:rPr lang="ko-KR" altLang="en-US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작업 후 </a:t>
                  </a:r>
                  <a:r>
                    <a:rPr lang="en-US" altLang="ko-KR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: </a:t>
                  </a:r>
                  <a:r>
                    <a:rPr lang="ko-KR" altLang="en-US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어깨 </a:t>
                  </a:r>
                  <a:r>
                    <a:rPr lang="ko-KR" altLang="en-US" sz="1300" b="1" spc="-150" dirty="0" err="1">
                      <a:solidFill>
                        <a:schemeClr val="accent1">
                          <a:lumMod val="75000"/>
                        </a:schemeClr>
                      </a:solidFill>
                    </a:rPr>
                    <a:t>스트레칭</a:t>
                  </a:r>
                  <a:r>
                    <a:rPr lang="ko-KR" altLang="en-US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</a:t>
                  </a:r>
                </a:p>
              </p:txBody>
            </p:sp>
          </p:grpSp>
        </p:grpSp>
        <p:grpSp>
          <p:nvGrpSpPr>
            <p:cNvPr id="10" name="그룹 9"/>
            <p:cNvGrpSpPr/>
            <p:nvPr/>
          </p:nvGrpSpPr>
          <p:grpSpPr>
            <a:xfrm>
              <a:off x="4679504" y="1543856"/>
              <a:ext cx="4140000" cy="4572000"/>
              <a:chOff x="4679504" y="1543856"/>
              <a:chExt cx="4140000" cy="4572000"/>
            </a:xfrm>
          </p:grpSpPr>
          <p:grpSp>
            <p:nvGrpSpPr>
              <p:cNvPr id="61" name="그룹 60"/>
              <p:cNvGrpSpPr/>
              <p:nvPr/>
            </p:nvGrpSpPr>
            <p:grpSpPr>
              <a:xfrm>
                <a:off x="4679504" y="1543856"/>
                <a:ext cx="4140000" cy="4572000"/>
                <a:chOff x="611559" y="1556792"/>
                <a:chExt cx="3668806" cy="4680521"/>
              </a:xfrm>
            </p:grpSpPr>
            <p:sp>
              <p:nvSpPr>
                <p:cNvPr id="69" name="직사각형 68"/>
                <p:cNvSpPr/>
                <p:nvPr/>
              </p:nvSpPr>
              <p:spPr>
                <a:xfrm>
                  <a:off x="611559" y="1758702"/>
                  <a:ext cx="3668806" cy="447861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" name="모서리가 둥근 직사각형 69"/>
                <p:cNvSpPr/>
                <p:nvPr/>
              </p:nvSpPr>
              <p:spPr>
                <a:xfrm>
                  <a:off x="611560" y="1556792"/>
                  <a:ext cx="3668805" cy="319027"/>
                </a:xfrm>
                <a:prstGeom prst="round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reflection blurRad="6350" stA="52000" endA="300" endPos="350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400" b="1" spc="-150" dirty="0"/>
                    <a:t>과도하게 몸통을 굽히면서 어깨를 뻗는 작업자세</a:t>
                  </a:r>
                </a:p>
              </p:txBody>
            </p:sp>
          </p:grpSp>
          <p:pic>
            <p:nvPicPr>
              <p:cNvPr id="4101" name="Picture 5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flipH="1">
                <a:off x="7463925" y="1955575"/>
                <a:ext cx="780483" cy="16361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2" name="Picture 6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148064" y="3140968"/>
                <a:ext cx="903622" cy="1515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3" name="Picture 7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164288" y="4653136"/>
                <a:ext cx="1337587" cy="13341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5" name="그룹 84"/>
              <p:cNvGrpSpPr/>
              <p:nvPr/>
            </p:nvGrpSpPr>
            <p:grpSpPr>
              <a:xfrm>
                <a:off x="5125891" y="2295956"/>
                <a:ext cx="2758477" cy="700996"/>
                <a:chOff x="792183" y="2132856"/>
                <a:chExt cx="2758477" cy="700996"/>
              </a:xfrm>
            </p:grpSpPr>
            <p:sp>
              <p:nvSpPr>
                <p:cNvPr id="86" name="TextBox 85"/>
                <p:cNvSpPr txBox="1"/>
                <p:nvPr/>
              </p:nvSpPr>
              <p:spPr>
                <a:xfrm>
                  <a:off x="792183" y="2132856"/>
                  <a:ext cx="216000" cy="25050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</p:spPr>
              <p:txBody>
                <a:bodyPr wrap="square" lIns="72000" tIns="36000" rIns="108000" bIns="36000" rtlCol="0" anchor="ctr">
                  <a:spAutoFit/>
                </a:bodyPr>
                <a:lstStyle/>
                <a:p>
                  <a:pPr algn="ctr">
                    <a:lnSpc>
                      <a:spcPts val="1500"/>
                    </a:lnSpc>
                  </a:pPr>
                  <a:r>
                    <a:rPr lang="en-US" altLang="ko-KR" sz="1200" b="1" spc="-150" dirty="0" smtClean="0">
                      <a:solidFill>
                        <a:schemeClr val="bg1"/>
                      </a:solidFill>
                    </a:rPr>
                    <a:t>1</a:t>
                  </a:r>
                  <a:endParaRPr lang="ko-KR" altLang="en-US" sz="1200" b="1" spc="-150" dirty="0" smtClean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985087" y="2376428"/>
                  <a:ext cx="2565573" cy="457424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두 손을 깍지 낀 상태로 머리 위로 </a:t>
                  </a:r>
                  <a:endParaRPr lang="en-US" altLang="ko-KR" sz="1100" b="1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두 팔을 쭉 뻗어 허리와 어깨를 펴준다 </a:t>
                  </a: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</a:t>
                  </a:r>
                  <a:endParaRPr lang="ko-KR" altLang="en-US" sz="1100" b="1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985088" y="2132856"/>
                  <a:ext cx="2160240" cy="265063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pPr>
                    <a:lnSpc>
                      <a:spcPts val="1500"/>
                    </a:lnSpc>
                  </a:pPr>
                  <a:r>
                    <a:rPr lang="ko-KR" altLang="en-US" sz="1300" b="1" spc="-150" dirty="0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작업 전 </a:t>
                  </a:r>
                  <a:r>
                    <a:rPr lang="en-US" altLang="ko-KR" sz="1300" b="1" spc="-150" dirty="0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: </a:t>
                  </a:r>
                  <a:r>
                    <a:rPr lang="ko-KR" altLang="en-US" sz="1300" b="1" spc="-150" dirty="0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전신 </a:t>
                  </a:r>
                  <a:r>
                    <a:rPr lang="ko-KR" altLang="en-US" sz="1300" b="1" spc="-150" dirty="0" err="1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스트레칭</a:t>
                  </a:r>
                  <a:endParaRPr lang="ko-KR" altLang="en-US" sz="1100" b="1" spc="-150" dirty="0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89" name="그룹 88"/>
              <p:cNvGrpSpPr/>
              <p:nvPr/>
            </p:nvGrpSpPr>
            <p:grpSpPr>
              <a:xfrm>
                <a:off x="5989987" y="3789040"/>
                <a:ext cx="2758477" cy="700996"/>
                <a:chOff x="792183" y="2132856"/>
                <a:chExt cx="2758477" cy="700996"/>
              </a:xfrm>
            </p:grpSpPr>
            <p:sp>
              <p:nvSpPr>
                <p:cNvPr id="90" name="TextBox 89"/>
                <p:cNvSpPr txBox="1"/>
                <p:nvPr/>
              </p:nvSpPr>
              <p:spPr>
                <a:xfrm>
                  <a:off x="792183" y="2132856"/>
                  <a:ext cx="216000" cy="25050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</p:spPr>
              <p:txBody>
                <a:bodyPr wrap="square" lIns="72000" tIns="36000" rIns="108000" bIns="36000" rtlCol="0" anchor="ctr">
                  <a:spAutoFit/>
                </a:bodyPr>
                <a:lstStyle/>
                <a:p>
                  <a:pPr algn="ctr">
                    <a:lnSpc>
                      <a:spcPts val="1500"/>
                    </a:lnSpc>
                  </a:pPr>
                  <a:r>
                    <a:rPr lang="en-US" altLang="ko-KR" sz="1200" b="1" spc="-150" dirty="0" smtClean="0">
                      <a:solidFill>
                        <a:schemeClr val="bg1"/>
                      </a:solidFill>
                    </a:rPr>
                    <a:t>2</a:t>
                  </a:r>
                  <a:endParaRPr lang="ko-KR" altLang="en-US" sz="1200" b="1" spc="-150" dirty="0" smtClean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985087" y="2376428"/>
                  <a:ext cx="2565573" cy="457424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등뒤로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두 손을 맞잡고 가슴을 </a:t>
                  </a:r>
                </a:p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최대한 내밀며 두 팔을 위로 올려준다</a:t>
                  </a: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  <a:endParaRPr lang="ko-KR" altLang="en-US" sz="1100" b="1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985088" y="2132856"/>
                  <a:ext cx="2160240" cy="272758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r>
                    <a:rPr lang="ko-KR" altLang="en-US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작업 중 </a:t>
                  </a:r>
                  <a:r>
                    <a:rPr lang="en-US" altLang="ko-KR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: </a:t>
                  </a:r>
                  <a:r>
                    <a:rPr lang="ko-KR" altLang="en-US" sz="1300" b="1" spc="-150" dirty="0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가슴 </a:t>
                  </a:r>
                  <a:r>
                    <a:rPr lang="en-US" altLang="ko-KR" sz="1300" b="1" spc="100" dirty="0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·</a:t>
                  </a:r>
                  <a:r>
                    <a:rPr lang="ko-KR" altLang="en-US" sz="1300" b="1" spc="-100" dirty="0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어깨 </a:t>
                  </a:r>
                  <a:r>
                    <a:rPr lang="ko-KR" altLang="en-US" sz="1300" b="1" spc="-100" dirty="0" err="1">
                      <a:solidFill>
                        <a:schemeClr val="accent1">
                          <a:lumMod val="75000"/>
                        </a:schemeClr>
                      </a:solidFill>
                    </a:rPr>
                    <a:t>스트레칭</a:t>
                  </a:r>
                  <a:r>
                    <a:rPr lang="ko-KR" altLang="en-US" sz="1300" b="1" spc="-10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</a:t>
                  </a:r>
                </a:p>
              </p:txBody>
            </p:sp>
          </p:grpSp>
          <p:grpSp>
            <p:nvGrpSpPr>
              <p:cNvPr id="93" name="그룹 92"/>
              <p:cNvGrpSpPr/>
              <p:nvPr/>
            </p:nvGrpSpPr>
            <p:grpSpPr>
              <a:xfrm>
                <a:off x="5108249" y="4935571"/>
                <a:ext cx="2758477" cy="893356"/>
                <a:chOff x="792183" y="2132856"/>
                <a:chExt cx="2758477" cy="893356"/>
              </a:xfrm>
            </p:grpSpPr>
            <p:sp>
              <p:nvSpPr>
                <p:cNvPr id="94" name="TextBox 93"/>
                <p:cNvSpPr txBox="1"/>
                <p:nvPr/>
              </p:nvSpPr>
              <p:spPr>
                <a:xfrm>
                  <a:off x="792183" y="2132856"/>
                  <a:ext cx="216000" cy="25050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</p:spPr>
              <p:txBody>
                <a:bodyPr wrap="square" lIns="72000" tIns="36000" rIns="108000" bIns="36000" rtlCol="0" anchor="ctr">
                  <a:spAutoFit/>
                </a:bodyPr>
                <a:lstStyle/>
                <a:p>
                  <a:pPr algn="ctr">
                    <a:lnSpc>
                      <a:spcPts val="1500"/>
                    </a:lnSpc>
                  </a:pPr>
                  <a:r>
                    <a:rPr lang="en-US" altLang="ko-KR" sz="1200" b="1" spc="-150" dirty="0" smtClean="0">
                      <a:solidFill>
                        <a:schemeClr val="bg1"/>
                      </a:solidFill>
                    </a:rPr>
                    <a:t>3</a:t>
                  </a:r>
                  <a:endParaRPr lang="ko-KR" altLang="en-US" sz="1200" b="1" spc="-150" dirty="0" smtClean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985087" y="2376428"/>
                  <a:ext cx="2565573" cy="649784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두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손을 깍지 끼고 손바닥이 </a:t>
                  </a: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바깥쪽을 </a:t>
                  </a:r>
                  <a:endParaRPr lang="en-US" altLang="ko-KR" sz="11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향하게 한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다음 어깨 높이에서 </a:t>
                  </a: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두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팔을 </a:t>
                  </a:r>
                  <a:endParaRPr lang="en-US" altLang="ko-KR" sz="11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쭉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뻗으며 </a:t>
                  </a: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머리를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숙이고 무릎을 굽혀준다</a:t>
                  </a: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</a:p>
              </p:txBody>
            </p:sp>
            <p:sp>
              <p:nvSpPr>
                <p:cNvPr id="96" name="TextBox 95"/>
                <p:cNvSpPr txBox="1"/>
                <p:nvPr/>
              </p:nvSpPr>
              <p:spPr>
                <a:xfrm>
                  <a:off x="985088" y="2132856"/>
                  <a:ext cx="2160240" cy="272758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r>
                    <a:rPr lang="ko-KR" altLang="en-US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작업 후 </a:t>
                  </a:r>
                  <a:r>
                    <a:rPr lang="en-US" altLang="ko-KR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: </a:t>
                  </a:r>
                  <a:r>
                    <a:rPr lang="ko-KR" altLang="en-US" sz="1300" b="1" spc="-150" dirty="0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등 </a:t>
                  </a:r>
                  <a:r>
                    <a:rPr lang="ko-KR" altLang="en-US" sz="1300" b="1" spc="-150" dirty="0" err="1">
                      <a:solidFill>
                        <a:schemeClr val="accent1">
                          <a:lumMod val="75000"/>
                        </a:schemeClr>
                      </a:solidFill>
                    </a:rPr>
                    <a:t>스트레칭</a:t>
                  </a:r>
                  <a:r>
                    <a:rPr lang="ko-KR" altLang="en-US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</a:t>
                  </a:r>
                </a:p>
              </p:txBody>
            </p:sp>
          </p:grpSp>
        </p:grpSp>
      </p:grpSp>
      <p:sp>
        <p:nvSpPr>
          <p:cNvPr id="53" name="TextBox 5"/>
          <p:cNvSpPr txBox="1">
            <a:spLocks noChangeArrowheads="1"/>
          </p:cNvSpPr>
          <p:nvPr/>
        </p:nvSpPr>
        <p:spPr bwMode="auto">
          <a:xfrm>
            <a:off x="1694400" y="246609"/>
            <a:ext cx="5959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b="1" spc="-30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ko-KR" altLang="en-US" sz="2000" spc="-30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을</a:t>
            </a:r>
            <a:r>
              <a:rPr lang="ko-KR" altLang="en-US" sz="2000" b="1" spc="-30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  </a:t>
            </a:r>
            <a:r>
              <a:rPr kumimoji="0" lang="ko-KR" altLang="en-US" sz="2000" spc="-30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위한 </a:t>
            </a:r>
            <a:endParaRPr kumimoji="0" lang="ko-KR" altLang="en-US" sz="2000" spc="-30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54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050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3" descr="2015년 교안PPT_표지내지최종-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1691680" y="764704"/>
            <a:ext cx="4752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150" dirty="0" err="1" smtClean="0">
                <a:solidFill>
                  <a:schemeClr val="bg1"/>
                </a:solidFill>
                <a:latin typeface="+mj-ea"/>
                <a:ea typeface="+mj-ea"/>
              </a:rPr>
              <a:t>작업별</a:t>
            </a:r>
            <a:r>
              <a:rPr lang="ko-KR" altLang="en-US" sz="2800" b="1" spc="-150" dirty="0" smtClean="0">
                <a:solidFill>
                  <a:schemeClr val="bg1"/>
                </a:solidFill>
                <a:latin typeface="+mj-ea"/>
                <a:ea typeface="+mj-ea"/>
              </a:rPr>
              <a:t> 자세 </a:t>
            </a:r>
            <a:r>
              <a:rPr lang="ko-KR" altLang="en-US" sz="2800" b="1" spc="-150" dirty="0" err="1" smtClean="0">
                <a:solidFill>
                  <a:schemeClr val="bg1"/>
                </a:solidFill>
                <a:latin typeface="+mj-ea"/>
                <a:ea typeface="+mj-ea"/>
              </a:rPr>
              <a:t>스트레칭</a:t>
            </a:r>
            <a:endParaRPr lang="ko-KR" altLang="en-US" sz="2800" b="1" spc="-15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3491880" y="6304235"/>
            <a:ext cx="2133600" cy="365125"/>
          </a:xfrm>
        </p:spPr>
        <p:txBody>
          <a:bodyPr/>
          <a:lstStyle/>
          <a:p>
            <a:fld id="{7D5C9395-525F-47E2-B97A-DDF91AAA8D54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0140" y="384786"/>
            <a:ext cx="725760" cy="6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그룹 10"/>
          <p:cNvGrpSpPr/>
          <p:nvPr/>
        </p:nvGrpSpPr>
        <p:grpSpPr>
          <a:xfrm>
            <a:off x="395536" y="1543856"/>
            <a:ext cx="8424936" cy="4572000"/>
            <a:chOff x="395536" y="1543856"/>
            <a:chExt cx="8424936" cy="4572000"/>
          </a:xfrm>
        </p:grpSpPr>
        <p:grpSp>
          <p:nvGrpSpPr>
            <p:cNvPr id="5" name="그룹 4"/>
            <p:cNvGrpSpPr/>
            <p:nvPr/>
          </p:nvGrpSpPr>
          <p:grpSpPr>
            <a:xfrm>
              <a:off x="395536" y="1543856"/>
              <a:ext cx="4140000" cy="4572000"/>
              <a:chOff x="395536" y="1543856"/>
              <a:chExt cx="4140000" cy="4572000"/>
            </a:xfrm>
          </p:grpSpPr>
          <p:sp>
            <p:nvSpPr>
              <p:cNvPr id="39" name="직사각형 38"/>
              <p:cNvSpPr/>
              <p:nvPr/>
            </p:nvSpPr>
            <p:spPr>
              <a:xfrm>
                <a:off x="395536" y="1741085"/>
                <a:ext cx="4140000" cy="437477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" name="그룹 2"/>
              <p:cNvGrpSpPr/>
              <p:nvPr/>
            </p:nvGrpSpPr>
            <p:grpSpPr>
              <a:xfrm>
                <a:off x="539552" y="2013329"/>
                <a:ext cx="3937321" cy="4007959"/>
                <a:chOff x="539552" y="2013329"/>
                <a:chExt cx="3937321" cy="4007959"/>
              </a:xfrm>
            </p:grpSpPr>
            <p:pic>
              <p:nvPicPr>
                <p:cNvPr id="57" name="Picture 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000000"/>
                    </a:clrFrom>
                    <a:clrTo>
                      <a:srgbClr val="000000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flipH="1">
                  <a:off x="539552" y="3140968"/>
                  <a:ext cx="885117" cy="1489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50" name="그룹 49"/>
                <p:cNvGrpSpPr/>
                <p:nvPr/>
              </p:nvGrpSpPr>
              <p:grpSpPr>
                <a:xfrm>
                  <a:off x="877419" y="2295956"/>
                  <a:ext cx="2758477" cy="683683"/>
                  <a:chOff x="792183" y="2132856"/>
                  <a:chExt cx="2758477" cy="683683"/>
                </a:xfrm>
              </p:grpSpPr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792183" y="2132856"/>
                    <a:ext cx="216000" cy="25050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</p:spPr>
                <p:txBody>
                  <a:bodyPr wrap="square" lIns="72000" tIns="36000" rIns="108000" bIns="36000" rtlCol="0" anchor="ctr">
                    <a:spAutoFit/>
                  </a:bodyPr>
                  <a:lstStyle/>
                  <a:p>
                    <a:pPr algn="ctr">
                      <a:lnSpc>
                        <a:spcPts val="1500"/>
                      </a:lnSpc>
                    </a:pPr>
                    <a:r>
                      <a:rPr lang="en-US" altLang="ko-KR" sz="1200" b="1" spc="-150" dirty="0" smtClean="0">
                        <a:solidFill>
                          <a:schemeClr val="bg1"/>
                        </a:solidFill>
                      </a:rPr>
                      <a:t>1</a:t>
                    </a:r>
                    <a:endParaRPr lang="ko-KR" altLang="en-US" sz="1200" b="1" spc="-150" dirty="0" smtClean="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  <p:sp>
                <p:nvSpPr>
                  <p:cNvPr id="72" name="TextBox 71"/>
                  <p:cNvSpPr txBox="1"/>
                  <p:nvPr/>
                </p:nvSpPr>
                <p:spPr>
                  <a:xfrm>
                    <a:off x="985087" y="2376428"/>
                    <a:ext cx="2565573" cy="440111"/>
                  </a:xfrm>
                  <a:prstGeom prst="rect">
                    <a:avLst/>
                  </a:prstGeom>
                  <a:noFill/>
                </p:spPr>
                <p:txBody>
                  <a:bodyPr wrap="square" lIns="72000" tIns="36000" rIns="108000" bIns="36000" rtlCol="0">
                    <a:spAutoFit/>
                  </a:bodyPr>
                  <a:lstStyle/>
                  <a:p>
                    <a:pPr>
                      <a:lnSpc>
                        <a:spcPts val="1500"/>
                      </a:lnSpc>
                    </a:pPr>
                    <a:r>
                      <a:rPr lang="ko-KR" altLang="en-US" sz="1100" b="1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양손바닥으로 </a:t>
                    </a:r>
                    <a:r>
                      <a:rPr lang="ko-KR" altLang="en-US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허리를 지지한 뒤 </a:t>
                    </a:r>
                    <a:r>
                      <a:rPr lang="en-US" altLang="ko-KR" sz="1100" b="1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</a:t>
                    </a:r>
                    <a:r>
                      <a:rPr lang="ko-KR" altLang="en-US" sz="1100" b="1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바로 </a:t>
                    </a:r>
                    <a:r>
                      <a:rPr lang="ko-KR" altLang="en-US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선 </a:t>
                    </a:r>
                    <a:endParaRPr lang="en-US" altLang="ko-KR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  <a:p>
                    <a:pPr>
                      <a:lnSpc>
                        <a:spcPts val="1500"/>
                      </a:lnSpc>
                    </a:pPr>
                    <a:r>
                      <a:rPr lang="ko-KR" altLang="en-US" sz="1100" b="1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자세에서 </a:t>
                    </a:r>
                    <a:r>
                      <a:rPr lang="ko-KR" altLang="en-US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상체를 뒤로 </a:t>
                    </a:r>
                    <a:r>
                      <a:rPr lang="ko-KR" altLang="en-US" sz="1100" b="1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천천히 </a:t>
                    </a:r>
                    <a:r>
                      <a:rPr lang="ko-KR" altLang="en-US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젖혀준다</a:t>
                    </a:r>
                    <a:r>
                      <a:rPr lang="en-US" altLang="ko-KR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.</a:t>
                    </a:r>
                    <a:endPara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985088" y="2132856"/>
                    <a:ext cx="2160240" cy="265063"/>
                  </a:xfrm>
                  <a:prstGeom prst="rect">
                    <a:avLst/>
                  </a:prstGeom>
                  <a:noFill/>
                </p:spPr>
                <p:txBody>
                  <a:bodyPr wrap="square" lIns="72000" tIns="36000" rIns="108000" bIns="36000" rtlCol="0">
                    <a:spAutoFit/>
                  </a:bodyPr>
                  <a:lstStyle/>
                  <a:p>
                    <a:pPr>
                      <a:lnSpc>
                        <a:spcPts val="1500"/>
                      </a:lnSpc>
                    </a:pPr>
                    <a:r>
                      <a:rPr lang="ko-KR" altLang="en-US" sz="1300" b="1" spc="-1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rPr>
                      <a:t>작업 전 </a:t>
                    </a:r>
                    <a:r>
                      <a:rPr lang="en-US" altLang="ko-KR" sz="1300" b="1" spc="-1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rPr>
                      <a:t>: </a:t>
                    </a:r>
                    <a:r>
                      <a:rPr lang="ko-KR" altLang="en-US" sz="1300" b="1" spc="-1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rPr>
                      <a:t>허리</a:t>
                    </a:r>
                    <a:r>
                      <a:rPr lang="en-US" altLang="ko-KR" sz="1300" b="1" spc="-1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rPr>
                      <a:t> </a:t>
                    </a:r>
                    <a:r>
                      <a:rPr lang="ko-KR" altLang="en-US" sz="1300" b="1" spc="-100" dirty="0" err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rPr>
                      <a:t>스트레칭</a:t>
                    </a:r>
                    <a:endParaRPr lang="ko-KR" altLang="en-US" sz="1100" b="1" spc="-100" dirty="0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  <a:ea typeface="맑은 고딕" pitchFamily="50" charset="-127"/>
                    </a:endParaRPr>
                  </a:p>
                </p:txBody>
              </p:sp>
            </p:grpSp>
            <p:grpSp>
              <p:nvGrpSpPr>
                <p:cNvPr id="7" name="그룹 6"/>
                <p:cNvGrpSpPr/>
                <p:nvPr/>
              </p:nvGrpSpPr>
              <p:grpSpPr>
                <a:xfrm>
                  <a:off x="1403648" y="3356992"/>
                  <a:ext cx="3073225" cy="1278077"/>
                  <a:chOff x="1309467" y="3300632"/>
                  <a:chExt cx="3073225" cy="1278077"/>
                </a:xfrm>
              </p:grpSpPr>
              <p:sp>
                <p:nvSpPr>
                  <p:cNvPr id="68" name="TextBox 67"/>
                  <p:cNvSpPr txBox="1"/>
                  <p:nvPr/>
                </p:nvSpPr>
                <p:spPr>
                  <a:xfrm>
                    <a:off x="1309467" y="3300632"/>
                    <a:ext cx="216000" cy="25050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</p:spPr>
                <p:txBody>
                  <a:bodyPr wrap="square" lIns="72000" tIns="36000" rIns="108000" bIns="36000" rtlCol="0" anchor="ctr">
                    <a:spAutoFit/>
                  </a:bodyPr>
                  <a:lstStyle/>
                  <a:p>
                    <a:pPr algn="ctr">
                      <a:lnSpc>
                        <a:spcPts val="1500"/>
                      </a:lnSpc>
                    </a:pPr>
                    <a:r>
                      <a:rPr lang="en-US" altLang="ko-KR" sz="1200" b="1" spc="-150" dirty="0" smtClean="0">
                        <a:solidFill>
                          <a:schemeClr val="bg1"/>
                        </a:solidFill>
                      </a:rPr>
                      <a:t>2</a:t>
                    </a:r>
                    <a:endParaRPr lang="ko-KR" altLang="en-US" sz="1200" b="1" spc="-150" dirty="0" smtClean="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  <p:sp>
                <p:nvSpPr>
                  <p:cNvPr id="69" name="TextBox 68"/>
                  <p:cNvSpPr txBox="1"/>
                  <p:nvPr/>
                </p:nvSpPr>
                <p:spPr>
                  <a:xfrm>
                    <a:off x="1502371" y="3544204"/>
                    <a:ext cx="2880321" cy="1034505"/>
                  </a:xfrm>
                  <a:prstGeom prst="rect">
                    <a:avLst/>
                  </a:prstGeom>
                  <a:noFill/>
                </p:spPr>
                <p:txBody>
                  <a:bodyPr wrap="square" lIns="72000" tIns="36000" rIns="108000" bIns="36000" rtlCol="0">
                    <a:spAutoFit/>
                  </a:bodyPr>
                  <a:lstStyle/>
                  <a:p>
                    <a:pPr>
                      <a:lnSpc>
                        <a:spcPts val="1500"/>
                      </a:lnSpc>
                    </a:pPr>
                    <a:r>
                      <a:rPr lang="ko-KR" altLang="en-US" sz="1100" b="1" spc="-15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양발을</a:t>
                    </a:r>
                    <a:r>
                      <a:rPr lang="ko-KR" altLang="en-US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어깨 너비보다 약간 넓게 </a:t>
                    </a:r>
                    <a:r>
                      <a:rPr lang="ko-KR" altLang="en-US" sz="1100" b="1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벌리고 </a:t>
                    </a:r>
                    <a:r>
                      <a:rPr lang="ko-KR" altLang="en-US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왼쪽으로 돌아서 오른쪽 무릎을 굽히면서 왼쪽 </a:t>
                    </a:r>
                    <a:r>
                      <a:rPr lang="ko-KR" altLang="en-US" sz="1100" b="1" spc="-15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뒷</a:t>
                    </a:r>
                    <a:r>
                      <a:rPr lang="ko-KR" altLang="en-US" sz="1100" b="1" spc="-150" dirty="0" err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꿈치를</a:t>
                    </a:r>
                    <a:r>
                      <a:rPr lang="ko-KR" altLang="en-US" sz="1100" b="1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</a:t>
                    </a:r>
                    <a:endParaRPr lang="en-US" altLang="ko-KR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  <a:p>
                    <a:pPr>
                      <a:lnSpc>
                        <a:spcPts val="1500"/>
                      </a:lnSpc>
                    </a:pPr>
                    <a:r>
                      <a:rPr lang="ko-KR" altLang="en-US" sz="1100" b="1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바닥에 대고 발끝을 </a:t>
                    </a:r>
                    <a:r>
                      <a:rPr lang="ko-KR" altLang="en-US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위로 올린다</a:t>
                    </a:r>
                    <a:r>
                      <a:rPr lang="en-US" altLang="ko-KR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. </a:t>
                    </a:r>
                    <a:r>
                      <a:rPr lang="en-US" altLang="ko-KR" sz="1100" b="1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</a:t>
                    </a:r>
                  </a:p>
                  <a:p>
                    <a:pPr>
                      <a:lnSpc>
                        <a:spcPts val="1500"/>
                      </a:lnSpc>
                    </a:pPr>
                    <a:r>
                      <a:rPr lang="ko-KR" altLang="en-US" sz="1100" b="1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이때 </a:t>
                    </a:r>
                    <a:r>
                      <a:rPr lang="ko-KR" altLang="en-US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양손은 </a:t>
                    </a:r>
                    <a:r>
                      <a:rPr lang="ko-KR" altLang="en-US" sz="1100" b="1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허벅지에 </a:t>
                    </a:r>
                    <a:r>
                      <a:rPr lang="ko-KR" altLang="en-US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가볍게 올려준다</a:t>
                    </a:r>
                    <a:r>
                      <a:rPr lang="en-US" altLang="ko-KR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.</a:t>
                    </a:r>
                  </a:p>
                  <a:p>
                    <a:pPr>
                      <a:lnSpc>
                        <a:spcPts val="1500"/>
                      </a:lnSpc>
                    </a:pPr>
                    <a:r>
                      <a:rPr lang="en-US" altLang="ko-KR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(</a:t>
                    </a:r>
                    <a:r>
                      <a:rPr lang="ko-KR" altLang="en-US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좌우 교대로 실시</a:t>
                    </a:r>
                    <a:r>
                      <a:rPr lang="en-US" altLang="ko-KR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) </a:t>
                    </a:r>
                    <a:endPara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  <p:sp>
                <p:nvSpPr>
                  <p:cNvPr id="70" name="TextBox 69"/>
                  <p:cNvSpPr txBox="1"/>
                  <p:nvPr/>
                </p:nvSpPr>
                <p:spPr>
                  <a:xfrm>
                    <a:off x="1502372" y="3300632"/>
                    <a:ext cx="2160240" cy="272758"/>
                  </a:xfrm>
                  <a:prstGeom prst="rect">
                    <a:avLst/>
                  </a:prstGeom>
                  <a:noFill/>
                </p:spPr>
                <p:txBody>
                  <a:bodyPr wrap="square" lIns="72000" tIns="36000" rIns="108000" bIns="36000" rtlCol="0">
                    <a:spAutoFit/>
                  </a:bodyPr>
                  <a:lstStyle/>
                  <a:p>
                    <a:r>
                      <a:rPr lang="ko-KR" altLang="en-US" sz="1300" b="1" spc="-15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작업 중 </a:t>
                    </a:r>
                    <a:r>
                      <a:rPr lang="en-US" altLang="ko-KR" sz="1300" b="1" spc="-15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: </a:t>
                    </a:r>
                    <a:r>
                      <a:rPr lang="ko-KR" altLang="en-US" sz="1300" b="1" spc="-150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종아리 </a:t>
                    </a:r>
                    <a:r>
                      <a:rPr lang="ko-KR" altLang="en-US" sz="1300" b="1" spc="-150" dirty="0" err="1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스트레칭</a:t>
                    </a:r>
                    <a:r>
                      <a:rPr lang="ko-KR" altLang="en-US" sz="1300" b="1" spc="-150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endParaRPr lang="ko-KR" altLang="en-US" sz="1300" b="1" spc="-150" dirty="0">
                      <a:solidFill>
                        <a:schemeClr val="accent1">
                          <a:lumMod val="75000"/>
                        </a:schemeClr>
                      </a:solidFill>
                    </a:endParaRPr>
                  </a:p>
                </p:txBody>
              </p:sp>
            </p:grpSp>
            <p:pic>
              <p:nvPicPr>
                <p:cNvPr id="56" name="Picture 2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000000"/>
                    </a:clrFrom>
                    <a:clrTo>
                      <a:srgbClr val="000000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3420640" y="2013329"/>
                  <a:ext cx="703805" cy="13976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6" name="그룹 5"/>
                <p:cNvGrpSpPr/>
                <p:nvPr/>
              </p:nvGrpSpPr>
              <p:grpSpPr>
                <a:xfrm>
                  <a:off x="3057040" y="4701365"/>
                  <a:ext cx="1298936" cy="1319923"/>
                  <a:chOff x="3112562" y="4776672"/>
                  <a:chExt cx="1289453" cy="1310287"/>
                </a:xfrm>
              </p:grpSpPr>
              <p:pic>
                <p:nvPicPr>
                  <p:cNvPr id="58" name="Picture 4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clrChange>
                      <a:clrFrom>
                        <a:srgbClr val="000000"/>
                      </a:clrFrom>
                      <a:clrTo>
                        <a:srgbClr val="000000">
                          <a:alpha val="0"/>
                        </a:srgbClr>
                      </a:clrTo>
                    </a:clrChange>
                  </a:blip>
                  <a:srcRect r="622"/>
                  <a:stretch>
                    <a:fillRect/>
                  </a:stretch>
                </p:blipFill>
                <p:spPr bwMode="auto">
                  <a:xfrm>
                    <a:off x="3232100" y="4869160"/>
                    <a:ext cx="1150592" cy="12177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93" name="직사각형 92"/>
                  <p:cNvSpPr/>
                  <p:nvPr/>
                </p:nvSpPr>
                <p:spPr>
                  <a:xfrm>
                    <a:off x="3112562" y="4776672"/>
                    <a:ext cx="329483" cy="402471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94" name="직사각형 93"/>
                  <p:cNvSpPr/>
                  <p:nvPr/>
                </p:nvSpPr>
                <p:spPr>
                  <a:xfrm>
                    <a:off x="4072532" y="4800369"/>
                    <a:ext cx="329483" cy="402471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55" name="그룹 54"/>
                <p:cNvGrpSpPr/>
                <p:nvPr/>
              </p:nvGrpSpPr>
              <p:grpSpPr>
                <a:xfrm>
                  <a:off x="755576" y="5001228"/>
                  <a:ext cx="2758477" cy="876044"/>
                  <a:chOff x="792183" y="2132856"/>
                  <a:chExt cx="2758477" cy="876044"/>
                </a:xfrm>
              </p:grpSpPr>
              <p:sp>
                <p:nvSpPr>
                  <p:cNvPr id="64" name="TextBox 63"/>
                  <p:cNvSpPr txBox="1"/>
                  <p:nvPr/>
                </p:nvSpPr>
                <p:spPr>
                  <a:xfrm>
                    <a:off x="792183" y="2132856"/>
                    <a:ext cx="216000" cy="25050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</p:spPr>
                <p:txBody>
                  <a:bodyPr wrap="square" lIns="72000" tIns="36000" rIns="108000" bIns="36000" rtlCol="0" anchor="ctr">
                    <a:spAutoFit/>
                  </a:bodyPr>
                  <a:lstStyle/>
                  <a:p>
                    <a:pPr algn="ctr">
                      <a:lnSpc>
                        <a:spcPts val="1500"/>
                      </a:lnSpc>
                    </a:pPr>
                    <a:r>
                      <a:rPr lang="en-US" altLang="ko-KR" sz="1200" b="1" spc="-150" dirty="0" smtClean="0">
                        <a:solidFill>
                          <a:schemeClr val="bg1"/>
                        </a:solidFill>
                      </a:rPr>
                      <a:t>3</a:t>
                    </a:r>
                    <a:endParaRPr lang="ko-KR" altLang="en-US" sz="1200" b="1" spc="-150" dirty="0" smtClean="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  <p:sp>
                <p:nvSpPr>
                  <p:cNvPr id="66" name="TextBox 65"/>
                  <p:cNvSpPr txBox="1"/>
                  <p:nvPr/>
                </p:nvSpPr>
                <p:spPr>
                  <a:xfrm>
                    <a:off x="985087" y="2376428"/>
                    <a:ext cx="2565573" cy="632472"/>
                  </a:xfrm>
                  <a:prstGeom prst="rect">
                    <a:avLst/>
                  </a:prstGeom>
                  <a:noFill/>
                </p:spPr>
                <p:txBody>
                  <a:bodyPr wrap="square" lIns="72000" tIns="36000" rIns="108000" bIns="36000" rtlCol="0">
                    <a:spAutoFit/>
                  </a:bodyPr>
                  <a:lstStyle/>
                  <a:p>
                    <a:pPr>
                      <a:lnSpc>
                        <a:spcPts val="1500"/>
                      </a:lnSpc>
                    </a:pPr>
                    <a:r>
                      <a:rPr lang="ko-KR" altLang="en-US" sz="1100" b="1" spc="-15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양발을</a:t>
                    </a:r>
                    <a:r>
                      <a:rPr lang="ko-KR" altLang="en-US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넓게 벌린 후 양손을 </a:t>
                    </a:r>
                    <a:endPara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  <a:p>
                    <a:pPr>
                      <a:lnSpc>
                        <a:spcPts val="1500"/>
                      </a:lnSpc>
                    </a:pPr>
                    <a:r>
                      <a:rPr lang="ko-KR" altLang="en-US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무릎에 대고 허리를 왼쪽으로 </a:t>
                    </a:r>
                    <a:endPara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  <a:p>
                    <a:pPr>
                      <a:lnSpc>
                        <a:spcPts val="1500"/>
                      </a:lnSpc>
                    </a:pPr>
                    <a:r>
                      <a:rPr lang="ko-KR" altLang="en-US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틀어준다</a:t>
                    </a:r>
                    <a:r>
                      <a:rPr lang="en-US" altLang="ko-KR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. (</a:t>
                    </a:r>
                    <a:r>
                      <a:rPr lang="ko-KR" altLang="en-US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좌우 교대로 실시</a:t>
                    </a:r>
                    <a:r>
                      <a:rPr lang="en-US" altLang="ko-KR" sz="1100" b="1" spc="-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) </a:t>
                    </a:r>
                    <a:endPara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  <p:sp>
                <p:nvSpPr>
                  <p:cNvPr id="67" name="TextBox 66"/>
                  <p:cNvSpPr txBox="1"/>
                  <p:nvPr/>
                </p:nvSpPr>
                <p:spPr>
                  <a:xfrm>
                    <a:off x="985087" y="2132856"/>
                    <a:ext cx="2471391" cy="272758"/>
                  </a:xfrm>
                  <a:prstGeom prst="rect">
                    <a:avLst/>
                  </a:prstGeom>
                  <a:noFill/>
                </p:spPr>
                <p:txBody>
                  <a:bodyPr wrap="square" lIns="72000" tIns="36000" rIns="108000" bIns="36000" rtlCol="0">
                    <a:spAutoFit/>
                  </a:bodyPr>
                  <a:lstStyle/>
                  <a:p>
                    <a:r>
                      <a:rPr lang="ko-KR" altLang="en-US" sz="1300" b="1" spc="-15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작업 중 </a:t>
                    </a:r>
                    <a:r>
                      <a:rPr lang="en-US" altLang="ko-KR" sz="1300" b="1" spc="-15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: </a:t>
                    </a:r>
                    <a:r>
                      <a:rPr lang="ko-KR" altLang="en-US" sz="1300" b="1" spc="-150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어</a:t>
                    </a:r>
                    <a:r>
                      <a:rPr lang="ko-KR" altLang="en-US" sz="1300" b="1" spc="100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깨</a:t>
                    </a:r>
                    <a:r>
                      <a:rPr lang="en-US" altLang="ko-KR" sz="1300" b="1" spc="100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·</a:t>
                    </a:r>
                    <a:r>
                      <a:rPr lang="ko-KR" altLang="en-US" sz="1300" b="1" spc="-100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허벅지 </a:t>
                    </a:r>
                    <a:r>
                      <a:rPr lang="ko-KR" altLang="en-US" sz="1300" b="1" spc="-100" dirty="0" err="1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스트레칭</a:t>
                    </a:r>
                    <a:r>
                      <a:rPr lang="ko-KR" altLang="en-US" sz="1300" b="1" spc="-10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</a:p>
                </p:txBody>
              </p:sp>
            </p:grpSp>
          </p:grpSp>
          <p:sp>
            <p:nvSpPr>
              <p:cNvPr id="42" name="모서리가 둥근 직사각형 41"/>
              <p:cNvSpPr/>
              <p:nvPr/>
            </p:nvSpPr>
            <p:spPr>
              <a:xfrm>
                <a:off x="395537" y="1543856"/>
                <a:ext cx="4139999" cy="311630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reflection blurRad="6350" stA="52000" endA="300" endPos="3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b="1" spc="-150" dirty="0">
                    <a:solidFill>
                      <a:schemeClr val="bg1"/>
                    </a:solidFill>
                  </a:rPr>
                  <a:t>쪼그려 앉는 작업자세</a:t>
                </a:r>
              </a:p>
            </p:txBody>
          </p:sp>
        </p:grpSp>
        <p:grpSp>
          <p:nvGrpSpPr>
            <p:cNvPr id="4" name="그룹 3"/>
            <p:cNvGrpSpPr/>
            <p:nvPr/>
          </p:nvGrpSpPr>
          <p:grpSpPr>
            <a:xfrm>
              <a:off x="4679504" y="1543856"/>
              <a:ext cx="4140968" cy="4572000"/>
              <a:chOff x="4679504" y="1543856"/>
              <a:chExt cx="4140968" cy="4572000"/>
            </a:xfrm>
          </p:grpSpPr>
          <p:sp>
            <p:nvSpPr>
              <p:cNvPr id="91" name="직사각형 90"/>
              <p:cNvSpPr/>
              <p:nvPr/>
            </p:nvSpPr>
            <p:spPr>
              <a:xfrm>
                <a:off x="4679504" y="1741085"/>
                <a:ext cx="4140000" cy="437477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61" name="Picture 7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716016" y="3434011"/>
                <a:ext cx="1152128" cy="1507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" name="Picture 8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662923" y="4794532"/>
                <a:ext cx="1157549" cy="13176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2" name="모서리가 둥근 직사각형 91"/>
              <p:cNvSpPr/>
              <p:nvPr/>
            </p:nvSpPr>
            <p:spPr>
              <a:xfrm>
                <a:off x="4679505" y="1543856"/>
                <a:ext cx="4139999" cy="311630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reflection blurRad="6350" stA="52000" endA="300" endPos="3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b="1" spc="-150" dirty="0">
                    <a:solidFill>
                      <a:schemeClr val="bg1"/>
                    </a:solidFill>
                  </a:rPr>
                  <a:t>몸통을 굽혀서 비트는 작업자세</a:t>
                </a:r>
              </a:p>
            </p:txBody>
          </p:sp>
          <p:grpSp>
            <p:nvGrpSpPr>
              <p:cNvPr id="80" name="그룹 79"/>
              <p:cNvGrpSpPr/>
              <p:nvPr/>
            </p:nvGrpSpPr>
            <p:grpSpPr>
              <a:xfrm>
                <a:off x="5940152" y="3849100"/>
                <a:ext cx="2758477" cy="876044"/>
                <a:chOff x="792183" y="2132856"/>
                <a:chExt cx="2758477" cy="876044"/>
              </a:xfrm>
            </p:grpSpPr>
            <p:sp>
              <p:nvSpPr>
                <p:cNvPr id="85" name="TextBox 84"/>
                <p:cNvSpPr txBox="1"/>
                <p:nvPr/>
              </p:nvSpPr>
              <p:spPr>
                <a:xfrm>
                  <a:off x="792183" y="2132856"/>
                  <a:ext cx="216000" cy="25050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</p:spPr>
              <p:txBody>
                <a:bodyPr wrap="square" lIns="72000" tIns="36000" rIns="108000" bIns="36000" rtlCol="0" anchor="ctr">
                  <a:spAutoFit/>
                </a:bodyPr>
                <a:lstStyle/>
                <a:p>
                  <a:pPr algn="ctr">
                    <a:lnSpc>
                      <a:spcPts val="1500"/>
                    </a:lnSpc>
                  </a:pPr>
                  <a:r>
                    <a:rPr lang="en-US" altLang="ko-KR" sz="1200" b="1" spc="-150" dirty="0" smtClean="0">
                      <a:solidFill>
                        <a:schemeClr val="bg1"/>
                      </a:solidFill>
                    </a:rPr>
                    <a:t>2</a:t>
                  </a:r>
                  <a:endParaRPr lang="ko-KR" altLang="en-US" sz="1200" b="1" spc="-150" dirty="0" smtClean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985087" y="2376428"/>
                  <a:ext cx="2565573" cy="632472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양손을 깍지 낀 후 </a:t>
                  </a:r>
                  <a:r>
                    <a:rPr lang="ko-KR" altLang="en-US" sz="1100" b="1" spc="-15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두팔을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머리 위로 </a:t>
                  </a:r>
                  <a:endParaRPr lang="en-US" altLang="ko-KR" sz="1100" b="1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쭉  올린 다음 왼쪽으로 허리를 굽힌다</a:t>
                  </a: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</a:p>
                <a:p>
                  <a:pPr>
                    <a:lnSpc>
                      <a:spcPts val="1500"/>
                    </a:lnSpc>
                  </a:pP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(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좌우 교대로 실시</a:t>
                  </a: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) . </a:t>
                  </a:r>
                  <a:endParaRPr lang="ko-KR" altLang="en-US" sz="1100" b="1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985088" y="2132856"/>
                  <a:ext cx="2160240" cy="272758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r>
                    <a:rPr lang="ko-KR" altLang="en-US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작업 중 </a:t>
                  </a:r>
                  <a:r>
                    <a:rPr lang="en-US" altLang="ko-KR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: </a:t>
                  </a:r>
                  <a:r>
                    <a:rPr lang="ko-KR" altLang="en-US" sz="1300" b="1" spc="-150" dirty="0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옆구리</a:t>
                  </a:r>
                  <a:r>
                    <a:rPr lang="en-US" altLang="ko-KR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</a:t>
                  </a:r>
                  <a:r>
                    <a:rPr lang="ko-KR" altLang="en-US" sz="1300" b="1" spc="-100" dirty="0" err="1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스트레칭</a:t>
                  </a:r>
                  <a:r>
                    <a:rPr lang="ko-KR" altLang="en-US" sz="1300" b="1" spc="-100" dirty="0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 </a:t>
                  </a:r>
                  <a:endParaRPr lang="ko-KR" altLang="en-US" sz="1300" b="1" spc="-100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</p:grpSp>
          <p:grpSp>
            <p:nvGrpSpPr>
              <p:cNvPr id="9" name="그룹 8"/>
              <p:cNvGrpSpPr/>
              <p:nvPr/>
            </p:nvGrpSpPr>
            <p:grpSpPr>
              <a:xfrm>
                <a:off x="4860032" y="4935571"/>
                <a:ext cx="3021247" cy="1085717"/>
                <a:chOff x="4860032" y="4797152"/>
                <a:chExt cx="3021247" cy="1085717"/>
              </a:xfrm>
            </p:grpSpPr>
            <p:sp>
              <p:nvSpPr>
                <p:cNvPr id="82" name="TextBox 81"/>
                <p:cNvSpPr txBox="1"/>
                <p:nvPr/>
              </p:nvSpPr>
              <p:spPr>
                <a:xfrm>
                  <a:off x="4860032" y="4797152"/>
                  <a:ext cx="216000" cy="25050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</p:spPr>
              <p:txBody>
                <a:bodyPr wrap="square" lIns="72000" tIns="36000" rIns="108000" bIns="36000" rtlCol="0" anchor="ctr">
                  <a:spAutoFit/>
                </a:bodyPr>
                <a:lstStyle/>
                <a:p>
                  <a:pPr algn="ctr">
                    <a:lnSpc>
                      <a:spcPts val="1500"/>
                    </a:lnSpc>
                  </a:pPr>
                  <a:r>
                    <a:rPr lang="en-US" altLang="ko-KR" sz="1200" b="1" spc="-150" dirty="0" smtClean="0">
                      <a:solidFill>
                        <a:schemeClr val="bg1"/>
                      </a:solidFill>
                    </a:rPr>
                    <a:t>3</a:t>
                  </a:r>
                  <a:endParaRPr lang="ko-KR" altLang="en-US" sz="1200" b="1" spc="-150" dirty="0" smtClean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5052936" y="5040724"/>
                  <a:ext cx="2828343" cy="842145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두 발을 어깨 넓이로 벌려 </a:t>
                  </a: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정면으로 고정시킨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후 </a:t>
                  </a:r>
                  <a:r>
                    <a:rPr lang="ko-KR" altLang="en-US" sz="1100" b="1" spc="-15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왼손등을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오른쪽 허리에 </a:t>
                  </a: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대고 오른손은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왼쪽의 </a:t>
                  </a:r>
                  <a:endParaRPr lang="en-US" altLang="ko-KR" sz="11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허리를 감싸주고 왼쪽으로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몸통을 돌린다</a:t>
                  </a: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</a:p>
                <a:p>
                  <a:pPr>
                    <a:lnSpc>
                      <a:spcPts val="1500"/>
                    </a:lnSpc>
                  </a:pP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(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좌우 교대로 실시</a:t>
                  </a: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) </a:t>
                  </a:r>
                  <a:endParaRPr lang="ko-KR" altLang="en-US" sz="1100" b="1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5052937" y="4797152"/>
                  <a:ext cx="2160240" cy="272758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r>
                    <a:rPr lang="ko-KR" altLang="en-US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작업 후 </a:t>
                  </a:r>
                  <a:r>
                    <a:rPr lang="en-US" altLang="ko-KR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: </a:t>
                  </a:r>
                  <a:r>
                    <a:rPr lang="ko-KR" altLang="en-US" sz="1300" b="1" spc="-150" dirty="0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허리 </a:t>
                  </a:r>
                  <a:r>
                    <a:rPr lang="ko-KR" altLang="en-US" sz="1300" b="1" spc="-150" dirty="0" err="1">
                      <a:solidFill>
                        <a:schemeClr val="accent1">
                          <a:lumMod val="75000"/>
                        </a:schemeClr>
                      </a:solidFill>
                    </a:rPr>
                    <a:t>스트레칭</a:t>
                  </a:r>
                  <a:r>
                    <a:rPr lang="ko-KR" altLang="en-US" sz="1300" b="1" spc="-15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</a:t>
                  </a:r>
                </a:p>
              </p:txBody>
            </p:sp>
          </p:grpSp>
          <p:grpSp>
            <p:nvGrpSpPr>
              <p:cNvPr id="8" name="그룹 7"/>
              <p:cNvGrpSpPr/>
              <p:nvPr/>
            </p:nvGrpSpPr>
            <p:grpSpPr>
              <a:xfrm>
                <a:off x="6998055" y="2147231"/>
                <a:ext cx="1822417" cy="1281769"/>
                <a:chOff x="11340752" y="2060848"/>
                <a:chExt cx="1872208" cy="1316789"/>
              </a:xfrm>
            </p:grpSpPr>
            <p:pic>
              <p:nvPicPr>
                <p:cNvPr id="59" name="Picture 5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clrChange>
                    <a:clrFrom>
                      <a:srgbClr val="000000"/>
                    </a:clrFrom>
                    <a:clrTo>
                      <a:srgbClr val="000000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11340752" y="2095868"/>
                  <a:ext cx="1027791" cy="127670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" name="Picture 6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clrChange>
                    <a:clrFrom>
                      <a:srgbClr val="000000"/>
                    </a:clrFrom>
                    <a:clrTo>
                      <a:srgbClr val="000000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12248107" y="2060848"/>
                  <a:ext cx="964853" cy="13167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79" name="그룹 78"/>
              <p:cNvGrpSpPr/>
              <p:nvPr/>
            </p:nvGrpSpPr>
            <p:grpSpPr>
              <a:xfrm>
                <a:off x="4860032" y="2132856"/>
                <a:ext cx="2758477" cy="1278077"/>
                <a:chOff x="792183" y="2132856"/>
                <a:chExt cx="2758477" cy="1278077"/>
              </a:xfrm>
            </p:grpSpPr>
            <p:sp>
              <p:nvSpPr>
                <p:cNvPr id="88" name="TextBox 87"/>
                <p:cNvSpPr txBox="1"/>
                <p:nvPr/>
              </p:nvSpPr>
              <p:spPr>
                <a:xfrm>
                  <a:off x="792183" y="2132856"/>
                  <a:ext cx="216000" cy="25050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</p:spPr>
              <p:txBody>
                <a:bodyPr wrap="square" lIns="72000" tIns="36000" rIns="108000" bIns="36000" rtlCol="0" anchor="ctr">
                  <a:spAutoFit/>
                </a:bodyPr>
                <a:lstStyle/>
                <a:p>
                  <a:pPr algn="ctr">
                    <a:lnSpc>
                      <a:spcPts val="1500"/>
                    </a:lnSpc>
                  </a:pPr>
                  <a:r>
                    <a:rPr lang="en-US" altLang="ko-KR" sz="1200" b="1" spc="-150" dirty="0" smtClean="0">
                      <a:solidFill>
                        <a:schemeClr val="bg1"/>
                      </a:solidFill>
                    </a:rPr>
                    <a:t>1</a:t>
                  </a:r>
                  <a:endParaRPr lang="ko-KR" altLang="en-US" sz="1200" b="1" spc="-150" dirty="0" smtClean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985087" y="2376428"/>
                  <a:ext cx="2565573" cy="1034505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두 발을 어깨 넓이로 벌리고 </a:t>
                  </a: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서서 </a:t>
                  </a:r>
                  <a:endParaRPr lang="en-US" altLang="ko-KR" sz="11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양손의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힘을 </a:t>
                  </a: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뺀 채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팔을 </a:t>
                  </a: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내리고 </a:t>
                  </a:r>
                  <a:endParaRPr lang="en-US" altLang="ko-KR" sz="11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허리를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구부리지 않고 </a:t>
                  </a: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좌우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앞뒤로 </a:t>
                  </a:r>
                  <a:endParaRPr lang="en-US" altLang="ko-KR" sz="11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허리를 밀어준 다음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허리에 양손을 </a:t>
                  </a:r>
                  <a:endParaRPr lang="en-US" altLang="ko-KR" sz="11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pPr>
                    <a:lnSpc>
                      <a:spcPts val="1500"/>
                    </a:lnSpc>
                  </a:pPr>
                  <a:r>
                    <a:rPr lang="ko-KR" altLang="en-US" sz="1100" b="1" spc="-15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대고 원을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그리며</a:t>
                  </a: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ko-KR" altLang="en-US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허리를 돌려준다</a:t>
                  </a:r>
                  <a:r>
                    <a:rPr lang="en-US" altLang="ko-KR" sz="1100" b="1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</a:t>
                  </a:r>
                  <a:endParaRPr lang="ko-KR" altLang="en-US" sz="1100" b="1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90" name="TextBox 89"/>
                <p:cNvSpPr txBox="1"/>
                <p:nvPr/>
              </p:nvSpPr>
              <p:spPr>
                <a:xfrm>
                  <a:off x="985088" y="2132856"/>
                  <a:ext cx="2160240" cy="265063"/>
                </a:xfrm>
                <a:prstGeom prst="rect">
                  <a:avLst/>
                </a:prstGeom>
                <a:noFill/>
              </p:spPr>
              <p:txBody>
                <a:bodyPr wrap="square" lIns="72000" tIns="36000" rIns="108000" bIns="36000" rtlCol="0">
                  <a:spAutoFit/>
                </a:bodyPr>
                <a:lstStyle/>
                <a:p>
                  <a:pPr>
                    <a:lnSpc>
                      <a:spcPts val="1500"/>
                    </a:lnSpc>
                  </a:pPr>
                  <a:r>
                    <a:rPr lang="ko-KR" altLang="en-US" sz="1300" b="1" spc="-150" dirty="0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작업 전 </a:t>
                  </a:r>
                  <a:r>
                    <a:rPr lang="en-US" altLang="ko-KR" sz="1300" b="1" spc="-150" dirty="0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: </a:t>
                  </a:r>
                  <a:r>
                    <a:rPr lang="ko-KR" altLang="en-US" sz="1300" b="1" spc="-150" dirty="0" smtClean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허리 돌려주기</a:t>
                  </a:r>
                  <a:endParaRPr lang="ko-KR" altLang="en-US" sz="1100" b="1" spc="-150" dirty="0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맑은 고딕" pitchFamily="50" charset="-127"/>
                  </a:endParaRPr>
                </a:p>
              </p:txBody>
            </p:sp>
          </p:grpSp>
        </p:grpSp>
      </p:grpSp>
      <p:sp>
        <p:nvSpPr>
          <p:cNvPr id="63" name="TextBox 5"/>
          <p:cNvSpPr txBox="1">
            <a:spLocks noChangeArrowheads="1"/>
          </p:cNvSpPr>
          <p:nvPr/>
        </p:nvSpPr>
        <p:spPr bwMode="auto">
          <a:xfrm>
            <a:off x="1694400" y="246609"/>
            <a:ext cx="5959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b="1" spc="-30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ko-KR" altLang="en-US" sz="2000" spc="-30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을</a:t>
            </a:r>
            <a:r>
              <a:rPr lang="ko-KR" altLang="en-US" sz="2000" b="1" spc="-30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  </a:t>
            </a:r>
            <a:r>
              <a:rPr kumimoji="0" lang="ko-KR" altLang="en-US" sz="2000" spc="-30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위한 </a:t>
            </a:r>
            <a:endParaRPr kumimoji="0" lang="ko-KR" altLang="en-US" sz="2000" spc="-30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65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622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림 45" descr="2015년 교안PPT_표지내지최종-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375946" y="1700808"/>
            <a:ext cx="8451134" cy="4464496"/>
            <a:chOff x="375946" y="1700808"/>
            <a:chExt cx="8451134" cy="4464496"/>
          </a:xfrm>
        </p:grpSpPr>
        <p:sp>
          <p:nvSpPr>
            <p:cNvPr id="21" name="직사각형 20"/>
            <p:cNvSpPr/>
            <p:nvPr/>
          </p:nvSpPr>
          <p:spPr>
            <a:xfrm>
              <a:off x="378284" y="1700808"/>
              <a:ext cx="8424000" cy="44644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4019" y="1738533"/>
              <a:ext cx="583146" cy="1368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376041" y="1810541"/>
              <a:ext cx="700504" cy="1296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204721" y="1881721"/>
              <a:ext cx="756000" cy="122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1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5946" y="3480756"/>
              <a:ext cx="955694" cy="1073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05926" y="3310522"/>
              <a:ext cx="894445" cy="1388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4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138187" y="4980015"/>
              <a:ext cx="854484" cy="1114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892414" y="3522937"/>
              <a:ext cx="1101870" cy="1031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1" name="Picture 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7644" y="5125627"/>
              <a:ext cx="837356" cy="969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8" name="Picture 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36982" y="4798489"/>
              <a:ext cx="1454891" cy="1296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" name="그룹 6"/>
            <p:cNvGrpSpPr/>
            <p:nvPr/>
          </p:nvGrpSpPr>
          <p:grpSpPr>
            <a:xfrm>
              <a:off x="1331640" y="1855655"/>
              <a:ext cx="1728192" cy="1066026"/>
              <a:chOff x="1187624" y="1855655"/>
              <a:chExt cx="1728192" cy="1066026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1187624" y="1959879"/>
                <a:ext cx="1728192" cy="961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100" b="1" spc="-100" dirty="0" smtClean="0"/>
                  <a:t>복근 </a:t>
                </a:r>
                <a:r>
                  <a:rPr lang="en-US" altLang="ko-KR" sz="1100" b="1" spc="-100" dirty="0" smtClean="0"/>
                  <a:t>· </a:t>
                </a:r>
                <a:r>
                  <a:rPr lang="ko-KR" altLang="en-US" sz="1100" b="1" spc="-100" dirty="0" smtClean="0"/>
                  <a:t>어깨 </a:t>
                </a:r>
                <a:r>
                  <a:rPr lang="ko-KR" altLang="en-US" sz="1100" b="1" spc="-100" dirty="0" err="1" smtClean="0"/>
                  <a:t>스트레칭</a:t>
                </a:r>
                <a:r>
                  <a:rPr lang="ko-KR" altLang="en-US" sz="1100" b="1" spc="-100" dirty="0" smtClean="0"/>
                  <a:t> </a:t>
                </a:r>
                <a:endParaRPr lang="en-US" altLang="ko-KR" sz="1100" b="1" spc="-100" dirty="0" smtClean="0"/>
              </a:p>
              <a:p>
                <a:r>
                  <a:rPr lang="ko-KR" altLang="en-US" sz="1000" spc="-100" dirty="0" smtClean="0"/>
                  <a:t>의자에 앉아서 양손을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끼고 손바닥이 위로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향하게 팔을 위로 뻗은 후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그 자세로 앞으로 뻗는다</a:t>
                </a:r>
                <a:r>
                  <a:rPr lang="en-US" altLang="ko-KR" sz="1000" spc="-100" dirty="0" smtClean="0"/>
                  <a:t>.</a:t>
                </a:r>
                <a:endParaRPr lang="ko-KR" altLang="en-US" sz="1000" b="1" spc="-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7" name="모서리가 둥근 직사각형 56"/>
              <p:cNvSpPr/>
              <p:nvPr/>
            </p:nvSpPr>
            <p:spPr>
              <a:xfrm>
                <a:off x="1289689" y="1855655"/>
                <a:ext cx="163463" cy="163463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bg1"/>
                    </a:solidFill>
                  </a:rPr>
                  <a:t>1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그룹 9"/>
            <p:cNvGrpSpPr/>
            <p:nvPr/>
          </p:nvGrpSpPr>
          <p:grpSpPr>
            <a:xfrm>
              <a:off x="4067944" y="1855655"/>
              <a:ext cx="1800200" cy="1066026"/>
              <a:chOff x="4139952" y="1855655"/>
              <a:chExt cx="1800200" cy="1066026"/>
            </a:xfrm>
          </p:grpSpPr>
          <p:sp>
            <p:nvSpPr>
              <p:cNvPr id="71" name="TextBox 70"/>
              <p:cNvSpPr txBox="1"/>
              <p:nvPr/>
            </p:nvSpPr>
            <p:spPr>
              <a:xfrm>
                <a:off x="4139952" y="1959879"/>
                <a:ext cx="1800200" cy="961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100" b="1" spc="-100" dirty="0"/>
                  <a:t>어깨 </a:t>
                </a:r>
                <a:r>
                  <a:rPr lang="en-US" altLang="ko-KR" sz="1100" b="1" spc="-100" dirty="0"/>
                  <a:t>· </a:t>
                </a:r>
                <a:r>
                  <a:rPr lang="ko-KR" altLang="en-US" sz="1100" b="1" spc="-100" dirty="0"/>
                  <a:t>허리 </a:t>
                </a:r>
                <a:r>
                  <a:rPr lang="ko-KR" altLang="en-US" sz="1100" b="1" spc="-100" dirty="0" err="1"/>
                  <a:t>스트레칭</a:t>
                </a:r>
                <a:r>
                  <a:rPr lang="ko-KR" altLang="en-US" sz="1100" b="1" spc="-100" dirty="0"/>
                  <a:t> </a:t>
                </a:r>
                <a:endParaRPr lang="en-US" altLang="ko-KR" sz="1100" b="1" spc="-100" dirty="0"/>
              </a:p>
              <a:p>
                <a:r>
                  <a:rPr lang="ko-KR" altLang="en-US" sz="1000" spc="-100" dirty="0"/>
                  <a:t>머리 뒤에서 왼쪽 팔꿈치를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오른손으로 </a:t>
                </a:r>
                <a:r>
                  <a:rPr lang="ko-KR" altLang="en-US" sz="1000" spc="-100" dirty="0"/>
                  <a:t>잡고 오른쪽 </a:t>
                </a:r>
                <a:endParaRPr lang="en-US" altLang="ko-KR" sz="1000" spc="-100" dirty="0"/>
              </a:p>
              <a:p>
                <a:r>
                  <a:rPr lang="ko-KR" altLang="en-US" sz="1000" spc="-100" dirty="0"/>
                  <a:t>아래로 당겨준다</a:t>
                </a:r>
                <a:r>
                  <a:rPr lang="en-US" altLang="ko-KR" sz="1000" spc="-100" dirty="0" smtClean="0"/>
                  <a:t>. </a:t>
                </a:r>
              </a:p>
              <a:p>
                <a:r>
                  <a:rPr lang="ko-KR" altLang="en-US" sz="1000" spc="-100" dirty="0" smtClean="0"/>
                  <a:t>팔을 </a:t>
                </a:r>
                <a:r>
                  <a:rPr lang="ko-KR" altLang="en-US" sz="1000" spc="-100" dirty="0"/>
                  <a:t>바꾸어 실시한다</a:t>
                </a:r>
                <a:r>
                  <a:rPr lang="en-US" altLang="ko-KR" sz="1000" spc="-100" dirty="0"/>
                  <a:t>.</a:t>
                </a:r>
                <a:endParaRPr lang="ko-KR" altLang="en-US" sz="1000" b="1" spc="-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73" name="모서리가 둥근 직사각형 72"/>
              <p:cNvSpPr/>
              <p:nvPr/>
            </p:nvSpPr>
            <p:spPr>
              <a:xfrm>
                <a:off x="4242017" y="1855655"/>
                <a:ext cx="163463" cy="163463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bg1"/>
                    </a:solidFill>
                  </a:rPr>
                  <a:t>2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그룹 15"/>
            <p:cNvGrpSpPr/>
            <p:nvPr/>
          </p:nvGrpSpPr>
          <p:grpSpPr>
            <a:xfrm>
              <a:off x="6947746" y="1855655"/>
              <a:ext cx="1879334" cy="1219914"/>
              <a:chOff x="7013146" y="1855655"/>
              <a:chExt cx="1879334" cy="1219914"/>
            </a:xfrm>
          </p:grpSpPr>
          <p:sp>
            <p:nvSpPr>
              <p:cNvPr id="75" name="TextBox 74"/>
              <p:cNvSpPr txBox="1"/>
              <p:nvPr/>
            </p:nvSpPr>
            <p:spPr>
              <a:xfrm>
                <a:off x="7013146" y="1959879"/>
                <a:ext cx="1879334" cy="11156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100" b="1" spc="-100" dirty="0" smtClean="0"/>
                  <a:t>어깨 </a:t>
                </a:r>
                <a:r>
                  <a:rPr lang="en-US" altLang="ko-KR" sz="1100" b="1" spc="-100" dirty="0" smtClean="0"/>
                  <a:t>· </a:t>
                </a:r>
                <a:r>
                  <a:rPr lang="ko-KR" altLang="en-US" sz="1100" b="1" spc="-100" dirty="0" smtClean="0"/>
                  <a:t>목 </a:t>
                </a:r>
                <a:r>
                  <a:rPr lang="ko-KR" altLang="en-US" sz="1100" b="1" spc="-100" dirty="0" err="1" smtClean="0"/>
                  <a:t>스트레칭</a:t>
                </a:r>
                <a:r>
                  <a:rPr lang="ko-KR" altLang="en-US" sz="1100" b="1" spc="-100" dirty="0" smtClean="0"/>
                  <a:t>  </a:t>
                </a:r>
                <a:endParaRPr lang="en-US" altLang="ko-KR" sz="1100" b="1" spc="-100" dirty="0"/>
              </a:p>
              <a:p>
                <a:r>
                  <a:rPr lang="ko-KR" altLang="en-US" sz="1000" spc="-100" dirty="0" smtClean="0">
                    <a:latin typeface="맑은 고딕" pitchFamily="50" charset="-127"/>
                    <a:ea typeface="맑은 고딕" pitchFamily="50" charset="-127"/>
                  </a:rPr>
                  <a:t>왼팔로 오른쪽 팔을 받쳐 오른쪽 어깨 뒤를 보면서 왼쪽 방향으로 팔꿈치를 지긋이 누르며 오른팔을 부드럽게 눌려준다</a:t>
                </a:r>
                <a:r>
                  <a:rPr lang="en-US" altLang="ko-KR" sz="1000" spc="-100" dirty="0" smtClean="0">
                    <a:latin typeface="맑은 고딕" pitchFamily="50" charset="-127"/>
                    <a:ea typeface="맑은 고딕" pitchFamily="50" charset="-127"/>
                  </a:rPr>
                  <a:t>.</a:t>
                </a:r>
              </a:p>
              <a:p>
                <a:r>
                  <a:rPr lang="en-US" altLang="ko-KR" sz="1000" spc="-100" dirty="0" smtClean="0">
                    <a:latin typeface="맑은 고딕" pitchFamily="50" charset="-127"/>
                    <a:ea typeface="맑은 고딕" pitchFamily="50" charset="-127"/>
                  </a:rPr>
                  <a:t>(</a:t>
                </a:r>
                <a:r>
                  <a:rPr lang="ko-KR" altLang="en-US" sz="1000" spc="-100" dirty="0" smtClean="0">
                    <a:latin typeface="맑은 고딕" pitchFamily="50" charset="-127"/>
                    <a:ea typeface="맑은 고딕" pitchFamily="50" charset="-127"/>
                  </a:rPr>
                  <a:t>좌우 교대로 실시</a:t>
                </a:r>
                <a:r>
                  <a:rPr lang="en-US" altLang="ko-KR" sz="1000" spc="-100" dirty="0" smtClean="0">
                    <a:latin typeface="맑은 고딕" pitchFamily="50" charset="-127"/>
                    <a:ea typeface="맑은 고딕" pitchFamily="50" charset="-127"/>
                  </a:rPr>
                  <a:t>)</a:t>
                </a:r>
                <a:endParaRPr lang="ko-KR" altLang="en-US" sz="1000" spc="-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77" name="모서리가 둥근 직사각형 76"/>
              <p:cNvSpPr/>
              <p:nvPr/>
            </p:nvSpPr>
            <p:spPr>
              <a:xfrm>
                <a:off x="7115212" y="1855655"/>
                <a:ext cx="163463" cy="163463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bg1"/>
                    </a:solidFill>
                  </a:rPr>
                  <a:t>3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그룹 7"/>
            <p:cNvGrpSpPr/>
            <p:nvPr/>
          </p:nvGrpSpPr>
          <p:grpSpPr>
            <a:xfrm>
              <a:off x="1331640" y="3348002"/>
              <a:ext cx="1872208" cy="1066026"/>
              <a:chOff x="1187624" y="3348002"/>
              <a:chExt cx="1872208" cy="1066026"/>
            </a:xfrm>
          </p:grpSpPr>
          <p:sp>
            <p:nvSpPr>
              <p:cNvPr id="90" name="TextBox 89"/>
              <p:cNvSpPr txBox="1"/>
              <p:nvPr/>
            </p:nvSpPr>
            <p:spPr>
              <a:xfrm>
                <a:off x="1187624" y="3452226"/>
                <a:ext cx="1872208" cy="961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100" b="1" spc="-100" dirty="0" smtClean="0"/>
                  <a:t>어깨 </a:t>
                </a:r>
                <a:r>
                  <a:rPr lang="en-US" altLang="ko-KR" sz="1100" b="1" spc="-100" dirty="0" smtClean="0"/>
                  <a:t>· </a:t>
                </a:r>
                <a:r>
                  <a:rPr lang="ko-KR" altLang="en-US" sz="1100" b="1" spc="-100" dirty="0" smtClean="0"/>
                  <a:t>등 </a:t>
                </a:r>
                <a:r>
                  <a:rPr lang="ko-KR" altLang="en-US" sz="1100" b="1" spc="-100" dirty="0" err="1" smtClean="0"/>
                  <a:t>스트레칭</a:t>
                </a:r>
                <a:r>
                  <a:rPr lang="ko-KR" altLang="en-US" sz="1100" b="1" spc="-100" dirty="0" smtClean="0"/>
                  <a:t> </a:t>
                </a:r>
                <a:endParaRPr lang="en-US" altLang="ko-KR" sz="1100" b="1" spc="-100" dirty="0"/>
              </a:p>
              <a:p>
                <a:r>
                  <a:rPr lang="ko-KR" altLang="en-US" sz="1000" spc="-100" dirty="0"/>
                  <a:t>양손을 끼고 어깨를 밀어내는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기분으로 </a:t>
                </a:r>
                <a:r>
                  <a:rPr lang="ko-KR" altLang="en-US" sz="1000" spc="-100" dirty="0"/>
                  <a:t>팔을 뻗어준다</a:t>
                </a:r>
                <a:r>
                  <a:rPr lang="en-US" altLang="ko-KR" sz="1000" spc="-100" dirty="0"/>
                  <a:t>. </a:t>
                </a:r>
              </a:p>
              <a:p>
                <a:r>
                  <a:rPr lang="ko-KR" altLang="en-US" sz="1000" spc="-100" dirty="0"/>
                  <a:t>이때 머리는 조금 앞으로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숙여주도록 </a:t>
                </a:r>
                <a:r>
                  <a:rPr lang="ko-KR" altLang="en-US" sz="1000" spc="-100" dirty="0"/>
                  <a:t>한다</a:t>
                </a:r>
                <a:r>
                  <a:rPr lang="en-US" altLang="ko-KR" sz="1000" spc="-100" dirty="0"/>
                  <a:t>.</a:t>
                </a:r>
                <a:endParaRPr lang="ko-KR" altLang="en-US" sz="1000" b="1" spc="-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92" name="모서리가 둥근 직사각형 91"/>
              <p:cNvSpPr/>
              <p:nvPr/>
            </p:nvSpPr>
            <p:spPr>
              <a:xfrm>
                <a:off x="1289689" y="3348002"/>
                <a:ext cx="163463" cy="163463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bg1"/>
                    </a:solidFill>
                  </a:rPr>
                  <a:t>4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4067944" y="3348002"/>
              <a:ext cx="1872208" cy="1066026"/>
              <a:chOff x="4139952" y="3348002"/>
              <a:chExt cx="1872208" cy="1066026"/>
            </a:xfrm>
          </p:grpSpPr>
          <p:sp>
            <p:nvSpPr>
              <p:cNvPr id="87" name="TextBox 86"/>
              <p:cNvSpPr txBox="1"/>
              <p:nvPr/>
            </p:nvSpPr>
            <p:spPr>
              <a:xfrm>
                <a:off x="4139952" y="3452226"/>
                <a:ext cx="1872208" cy="961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100" b="1" spc="-100" dirty="0" smtClean="0"/>
                  <a:t>가슴 </a:t>
                </a:r>
                <a:r>
                  <a:rPr lang="en-US" altLang="ko-KR" sz="1100" b="1" spc="-100" dirty="0" smtClean="0"/>
                  <a:t>· </a:t>
                </a:r>
                <a:r>
                  <a:rPr lang="ko-KR" altLang="en-US" sz="1100" b="1" spc="-100" dirty="0" smtClean="0"/>
                  <a:t>어깨 </a:t>
                </a:r>
                <a:r>
                  <a:rPr lang="en-US" altLang="ko-KR" sz="1100" b="1" spc="-100" dirty="0" smtClean="0"/>
                  <a:t>· </a:t>
                </a:r>
                <a:r>
                  <a:rPr lang="ko-KR" altLang="en-US" sz="1100" b="1" spc="-100" dirty="0" smtClean="0"/>
                  <a:t>허리 </a:t>
                </a:r>
                <a:r>
                  <a:rPr lang="ko-KR" altLang="en-US" sz="1100" b="1" spc="-100" dirty="0" err="1"/>
                  <a:t>스트레칭</a:t>
                </a:r>
                <a:r>
                  <a:rPr lang="ko-KR" altLang="en-US" sz="1100" b="1" spc="-100" dirty="0"/>
                  <a:t> </a:t>
                </a:r>
                <a:r>
                  <a:rPr lang="ko-KR" altLang="en-US" sz="1100" b="1" spc="-100" dirty="0" smtClean="0"/>
                  <a:t> </a:t>
                </a:r>
                <a:endParaRPr lang="en-US" altLang="ko-KR" sz="1100" b="1" spc="-100" dirty="0"/>
              </a:p>
              <a:p>
                <a:r>
                  <a:rPr lang="ko-KR" altLang="en-US" sz="1000" spc="-100" dirty="0"/>
                  <a:t>양손을 뒤에서 끼고 넓게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가슴을 </a:t>
                </a:r>
                <a:r>
                  <a:rPr lang="ko-KR" altLang="en-US" sz="1000" spc="-100" dirty="0"/>
                  <a:t>펴준다</a:t>
                </a:r>
                <a:r>
                  <a:rPr lang="en-US" altLang="ko-KR" sz="1000" spc="-100" dirty="0"/>
                  <a:t>. </a:t>
                </a:r>
              </a:p>
              <a:p>
                <a:r>
                  <a:rPr lang="ko-KR" altLang="en-US" sz="1000" spc="-100" dirty="0"/>
                  <a:t>어깨를 당기고 등을 반듯하게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펴고 </a:t>
                </a:r>
                <a:r>
                  <a:rPr lang="ko-KR" altLang="en-US" sz="1000" spc="-100" dirty="0"/>
                  <a:t>하는 것이 중요하다</a:t>
                </a:r>
                <a:r>
                  <a:rPr lang="en-US" altLang="ko-KR" sz="1000" spc="-100" dirty="0"/>
                  <a:t>.</a:t>
                </a:r>
                <a:endParaRPr lang="ko-KR" altLang="en-US" sz="1000" b="1" spc="-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89" name="모서리가 둥근 직사각형 88"/>
              <p:cNvSpPr/>
              <p:nvPr/>
            </p:nvSpPr>
            <p:spPr>
              <a:xfrm>
                <a:off x="4242017" y="3348002"/>
                <a:ext cx="163463" cy="163463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bg1"/>
                    </a:solidFill>
                  </a:rPr>
                  <a:t>5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그룹 14"/>
            <p:cNvGrpSpPr/>
            <p:nvPr/>
          </p:nvGrpSpPr>
          <p:grpSpPr>
            <a:xfrm>
              <a:off x="6947746" y="3348002"/>
              <a:ext cx="1879334" cy="1219914"/>
              <a:chOff x="7013146" y="3348002"/>
              <a:chExt cx="1879334" cy="1219914"/>
            </a:xfrm>
          </p:grpSpPr>
          <p:sp>
            <p:nvSpPr>
              <p:cNvPr id="82" name="TextBox 81"/>
              <p:cNvSpPr txBox="1"/>
              <p:nvPr/>
            </p:nvSpPr>
            <p:spPr>
              <a:xfrm>
                <a:off x="7013146" y="3452226"/>
                <a:ext cx="1879334" cy="11156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100" b="1" spc="-100" dirty="0" smtClean="0"/>
                  <a:t>어깨 </a:t>
                </a:r>
                <a:r>
                  <a:rPr lang="en-US" altLang="ko-KR" sz="1100" b="1" spc="-100" dirty="0" smtClean="0"/>
                  <a:t>· </a:t>
                </a:r>
                <a:r>
                  <a:rPr lang="ko-KR" altLang="en-US" sz="1100" b="1" spc="-100" dirty="0" smtClean="0"/>
                  <a:t>허리 </a:t>
                </a:r>
                <a:r>
                  <a:rPr lang="en-US" altLang="ko-KR" sz="1100" b="1" spc="-100" dirty="0" smtClean="0"/>
                  <a:t>· </a:t>
                </a:r>
                <a:r>
                  <a:rPr lang="ko-KR" altLang="en-US" sz="1100" b="1" spc="-100" dirty="0" smtClean="0"/>
                  <a:t>다리 </a:t>
                </a:r>
                <a:r>
                  <a:rPr lang="ko-KR" altLang="en-US" sz="1100" b="1" spc="-100" dirty="0" err="1"/>
                  <a:t>스트레칭</a:t>
                </a:r>
                <a:r>
                  <a:rPr lang="ko-KR" altLang="en-US" sz="1100" b="1" spc="-100" dirty="0"/>
                  <a:t> </a:t>
                </a:r>
                <a:endParaRPr lang="en-US" altLang="ko-KR" sz="1100" b="1" spc="-100" dirty="0"/>
              </a:p>
              <a:p>
                <a:r>
                  <a:rPr lang="ko-KR" altLang="en-US" sz="1000" spc="-100" dirty="0" err="1"/>
                  <a:t>양발을</a:t>
                </a:r>
                <a:r>
                  <a:rPr lang="ko-KR" altLang="en-US" sz="1000" spc="-100" dirty="0"/>
                  <a:t> 넓게 벌리고 의자에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양손을 </a:t>
                </a:r>
                <a:r>
                  <a:rPr lang="ko-KR" altLang="en-US" sz="1000" spc="-100" dirty="0"/>
                  <a:t>짚고 상체를 앞으로 </a:t>
                </a:r>
                <a:endParaRPr lang="en-US" altLang="ko-KR" sz="1000" spc="-100" dirty="0"/>
              </a:p>
              <a:p>
                <a:r>
                  <a:rPr lang="ko-KR" altLang="en-US" sz="1000" spc="-100" dirty="0"/>
                  <a:t>숙여준다</a:t>
                </a:r>
                <a:r>
                  <a:rPr lang="en-US" altLang="ko-KR" sz="1000" spc="-100" dirty="0"/>
                  <a:t>. </a:t>
                </a:r>
                <a:r>
                  <a:rPr lang="ko-KR" altLang="en-US" sz="1000" spc="-100" dirty="0"/>
                  <a:t>등은 약간 뒤로 </a:t>
                </a:r>
                <a:r>
                  <a:rPr lang="ko-KR" altLang="en-US" sz="1000" spc="-100" dirty="0" smtClean="0"/>
                  <a:t>젖히는 듯 하게 </a:t>
                </a:r>
                <a:r>
                  <a:rPr lang="ko-KR" altLang="en-US" sz="1000" spc="-100" dirty="0"/>
                  <a:t>하고 허리는 </a:t>
                </a:r>
                <a:r>
                  <a:rPr lang="ko-KR" altLang="en-US" sz="1000" spc="-100" dirty="0" smtClean="0"/>
                  <a:t>뒤로 </a:t>
                </a:r>
                <a:r>
                  <a:rPr lang="ko-KR" altLang="en-US" sz="1000" spc="-100" dirty="0"/>
                  <a:t>빼는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것처럼 </a:t>
                </a:r>
                <a:r>
                  <a:rPr lang="ko-KR" altLang="en-US" sz="1000" spc="-100" dirty="0"/>
                  <a:t>한다</a:t>
                </a:r>
                <a:r>
                  <a:rPr lang="en-US" altLang="ko-KR" sz="1000" spc="-100" dirty="0"/>
                  <a:t>.</a:t>
                </a:r>
                <a:endParaRPr lang="ko-KR" altLang="en-US" sz="1000" spc="-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85" name="모서리가 둥근 직사각형 84"/>
              <p:cNvSpPr/>
              <p:nvPr/>
            </p:nvSpPr>
            <p:spPr>
              <a:xfrm>
                <a:off x="7115212" y="3348002"/>
                <a:ext cx="163463" cy="163463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bg1"/>
                    </a:solidFill>
                  </a:rPr>
                  <a:t>6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1331640" y="4932178"/>
              <a:ext cx="1728192" cy="758249"/>
              <a:chOff x="1187624" y="4932178"/>
              <a:chExt cx="1728192" cy="758249"/>
            </a:xfrm>
          </p:grpSpPr>
          <p:sp>
            <p:nvSpPr>
              <p:cNvPr id="103" name="TextBox 102"/>
              <p:cNvSpPr txBox="1"/>
              <p:nvPr/>
            </p:nvSpPr>
            <p:spPr>
              <a:xfrm>
                <a:off x="1187624" y="5036402"/>
                <a:ext cx="1728192" cy="654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100" b="1" spc="-100" dirty="0" smtClean="0"/>
                  <a:t>어깨 </a:t>
                </a:r>
                <a:r>
                  <a:rPr lang="en-US" altLang="ko-KR" sz="1100" b="1" spc="-100" dirty="0" smtClean="0"/>
                  <a:t>· </a:t>
                </a:r>
                <a:r>
                  <a:rPr lang="ko-KR" altLang="en-US" sz="1100" b="1" spc="-100" dirty="0" smtClean="0"/>
                  <a:t>허리 </a:t>
                </a:r>
                <a:r>
                  <a:rPr lang="en-US" altLang="ko-KR" sz="1100" b="1" spc="-100" dirty="0" smtClean="0"/>
                  <a:t>· </a:t>
                </a:r>
                <a:r>
                  <a:rPr lang="ko-KR" altLang="en-US" sz="1100" b="1" spc="-100" dirty="0" smtClean="0"/>
                  <a:t>다리 </a:t>
                </a:r>
                <a:r>
                  <a:rPr lang="ko-KR" altLang="en-US" sz="1100" b="1" spc="-100" dirty="0" err="1"/>
                  <a:t>스트레칭</a:t>
                </a:r>
                <a:r>
                  <a:rPr lang="ko-KR" altLang="en-US" sz="1100" b="1" spc="-100" dirty="0"/>
                  <a:t> </a:t>
                </a:r>
                <a:endParaRPr lang="en-US" altLang="ko-KR" sz="1100" b="1" spc="-100" dirty="0"/>
              </a:p>
              <a:p>
                <a:r>
                  <a:rPr lang="ko-KR" altLang="en-US" sz="1000" spc="-100" dirty="0" err="1"/>
                  <a:t>양발을</a:t>
                </a:r>
                <a:r>
                  <a:rPr lang="ko-KR" altLang="en-US" sz="1000" spc="-100" dirty="0"/>
                  <a:t> 교차시키고 양손이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바닥에 </a:t>
                </a:r>
                <a:r>
                  <a:rPr lang="ko-KR" altLang="en-US" sz="1000" spc="-100" dirty="0"/>
                  <a:t>닿을 때까지 </a:t>
                </a:r>
                <a:r>
                  <a:rPr lang="ko-KR" altLang="en-US" sz="1000" spc="-100" dirty="0" smtClean="0"/>
                  <a:t>굽혀준다</a:t>
                </a:r>
                <a:r>
                  <a:rPr lang="en-US" altLang="ko-KR" sz="1000" spc="-100" dirty="0"/>
                  <a:t>.</a:t>
                </a:r>
                <a:endParaRPr lang="ko-KR" altLang="en-US" sz="1000" b="1" spc="-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05" name="모서리가 둥근 직사각형 104"/>
              <p:cNvSpPr/>
              <p:nvPr/>
            </p:nvSpPr>
            <p:spPr>
              <a:xfrm>
                <a:off x="1289689" y="4932178"/>
                <a:ext cx="163463" cy="163463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bg1"/>
                    </a:solidFill>
                  </a:rPr>
                  <a:t>7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4067944" y="4932178"/>
              <a:ext cx="1800200" cy="1066026"/>
              <a:chOff x="4139952" y="4932178"/>
              <a:chExt cx="1800200" cy="1066026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4139952" y="5036402"/>
                <a:ext cx="1800200" cy="961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100" b="1" spc="-100" dirty="0"/>
                  <a:t>허리 </a:t>
                </a:r>
                <a:r>
                  <a:rPr lang="ko-KR" altLang="en-US" sz="1100" b="1" spc="-100" dirty="0" err="1"/>
                  <a:t>스트레칭</a:t>
                </a:r>
                <a:r>
                  <a:rPr lang="ko-KR" altLang="en-US" sz="1100" b="1" spc="-100" dirty="0"/>
                  <a:t> </a:t>
                </a:r>
                <a:endParaRPr lang="en-US" altLang="ko-KR" sz="1100" b="1" spc="-100" dirty="0"/>
              </a:p>
              <a:p>
                <a:r>
                  <a:rPr lang="ko-KR" altLang="en-US" sz="1000" spc="-100" dirty="0" err="1" smtClean="0"/>
                  <a:t>양발을</a:t>
                </a:r>
                <a:r>
                  <a:rPr lang="ko-KR" altLang="en-US" sz="1000" spc="-100" dirty="0" smtClean="0"/>
                  <a:t> </a:t>
                </a:r>
                <a:r>
                  <a:rPr lang="ko-KR" altLang="en-US" sz="1000" spc="-100" dirty="0"/>
                  <a:t>어깨넓이로 벌린 후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양손을 </a:t>
                </a:r>
                <a:r>
                  <a:rPr lang="ko-KR" altLang="en-US" sz="1000" spc="-100" dirty="0"/>
                  <a:t>등 뒤에서 끼고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다리 근육이 </a:t>
                </a:r>
                <a:r>
                  <a:rPr lang="ko-KR" altLang="en-US" sz="1000" spc="-100" dirty="0"/>
                  <a:t>당길 </a:t>
                </a:r>
                <a:r>
                  <a:rPr lang="ko-KR" altLang="en-US" sz="1000" spc="-100" dirty="0" smtClean="0"/>
                  <a:t>때까지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천천히 </a:t>
                </a:r>
                <a:r>
                  <a:rPr lang="ko-KR" altLang="en-US" sz="1000" spc="-100" dirty="0"/>
                  <a:t>허리를 굽힌다</a:t>
                </a:r>
                <a:r>
                  <a:rPr lang="en-US" altLang="ko-KR" sz="1000" spc="-100" dirty="0"/>
                  <a:t>.</a:t>
                </a:r>
                <a:endParaRPr lang="ko-KR" altLang="en-US" sz="1000" b="1" spc="-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02" name="모서리가 둥근 직사각형 101"/>
              <p:cNvSpPr/>
              <p:nvPr/>
            </p:nvSpPr>
            <p:spPr>
              <a:xfrm>
                <a:off x="4242017" y="4932178"/>
                <a:ext cx="163463" cy="163463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bg1"/>
                    </a:solidFill>
                  </a:rPr>
                  <a:t>8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그룹 13"/>
            <p:cNvGrpSpPr/>
            <p:nvPr/>
          </p:nvGrpSpPr>
          <p:grpSpPr>
            <a:xfrm>
              <a:off x="6947746" y="4932178"/>
              <a:ext cx="1591301" cy="758249"/>
              <a:chOff x="7013146" y="4932178"/>
              <a:chExt cx="1591301" cy="758249"/>
            </a:xfrm>
          </p:grpSpPr>
          <p:sp>
            <p:nvSpPr>
              <p:cNvPr id="97" name="TextBox 96"/>
              <p:cNvSpPr txBox="1"/>
              <p:nvPr/>
            </p:nvSpPr>
            <p:spPr>
              <a:xfrm>
                <a:off x="7013146" y="5036402"/>
                <a:ext cx="1591301" cy="654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100" b="1" spc="-100" dirty="0" smtClean="0"/>
                  <a:t>무릎 </a:t>
                </a:r>
                <a:r>
                  <a:rPr lang="en-US" altLang="ko-KR" sz="1100" b="1" spc="-100" dirty="0" smtClean="0"/>
                  <a:t>· </a:t>
                </a:r>
                <a:r>
                  <a:rPr lang="ko-KR" altLang="en-US" sz="1100" b="1" spc="-100" dirty="0" smtClean="0"/>
                  <a:t>다리 </a:t>
                </a:r>
                <a:r>
                  <a:rPr lang="ko-KR" altLang="en-US" sz="1100" b="1" spc="-100" dirty="0" err="1"/>
                  <a:t>스트레칭</a:t>
                </a:r>
                <a:r>
                  <a:rPr lang="ko-KR" altLang="en-US" sz="1100" b="1" spc="-100" dirty="0"/>
                  <a:t>  </a:t>
                </a:r>
              </a:p>
              <a:p>
                <a:r>
                  <a:rPr lang="ko-KR" altLang="en-US" sz="1000" spc="-100" dirty="0"/>
                  <a:t>양팔을 뻗어 허리를 </a:t>
                </a:r>
                <a:r>
                  <a:rPr lang="ko-KR" altLang="en-US" sz="1000" spc="-100" dirty="0" smtClean="0"/>
                  <a:t>곧게 </a:t>
                </a:r>
                <a:endParaRPr lang="en-US" altLang="ko-KR" sz="1000" spc="-100" dirty="0" smtClean="0"/>
              </a:p>
              <a:p>
                <a:r>
                  <a:rPr lang="ko-KR" altLang="en-US" sz="1000" spc="-100" dirty="0" smtClean="0"/>
                  <a:t>하고 무릎을 굽혔다 </a:t>
                </a:r>
                <a:r>
                  <a:rPr lang="ko-KR" altLang="en-US" sz="1000" spc="-100" dirty="0"/>
                  <a:t>편다</a:t>
                </a:r>
                <a:r>
                  <a:rPr lang="en-US" altLang="ko-KR" sz="1000" spc="-100" dirty="0"/>
                  <a:t>.</a:t>
                </a:r>
                <a:endParaRPr lang="ko-KR" altLang="en-US" sz="1000" b="1" spc="-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99" name="모서리가 둥근 직사각형 98"/>
              <p:cNvSpPr/>
              <p:nvPr/>
            </p:nvSpPr>
            <p:spPr>
              <a:xfrm>
                <a:off x="7115212" y="4932178"/>
                <a:ext cx="163463" cy="163463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bg1"/>
                    </a:solidFill>
                  </a:rPr>
                  <a:t>9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직사각형 46"/>
          <p:cNvSpPr/>
          <p:nvPr/>
        </p:nvSpPr>
        <p:spPr>
          <a:xfrm>
            <a:off x="1691680" y="764704"/>
            <a:ext cx="4752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150" dirty="0" smtClean="0">
                <a:solidFill>
                  <a:schemeClr val="bg1"/>
                </a:solidFill>
                <a:latin typeface="+mj-ea"/>
                <a:ea typeface="+mj-ea"/>
              </a:rPr>
              <a:t>앉아서 하는 </a:t>
            </a:r>
            <a:r>
              <a:rPr lang="ko-KR" altLang="en-US" sz="2800" b="1" spc="-150" dirty="0" err="1" smtClean="0">
                <a:solidFill>
                  <a:schemeClr val="bg1"/>
                </a:solidFill>
                <a:latin typeface="+mj-ea"/>
                <a:ea typeface="+mj-ea"/>
              </a:rPr>
              <a:t>스트레칭</a:t>
            </a:r>
            <a:endParaRPr lang="ko-KR" altLang="en-US" sz="2800" b="1" spc="-15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0140" y="384786"/>
            <a:ext cx="725760" cy="6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"/>
          <p:cNvSpPr txBox="1">
            <a:spLocks noChangeArrowheads="1"/>
          </p:cNvSpPr>
          <p:nvPr/>
        </p:nvSpPr>
        <p:spPr bwMode="auto">
          <a:xfrm>
            <a:off x="1694400" y="246609"/>
            <a:ext cx="5959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b="1" spc="-30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건물해체원</a:t>
            </a:r>
            <a:r>
              <a:rPr lang="ko-KR" altLang="en-US" sz="2000" spc="-300" dirty="0" err="1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을</a:t>
            </a:r>
            <a:r>
              <a:rPr lang="ko-KR" altLang="en-US" sz="2000" b="1" spc="-30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  </a:t>
            </a:r>
            <a:r>
              <a:rPr kumimoji="0" lang="ko-KR" altLang="en-US" sz="2000" spc="-300" dirty="0" smtClean="0">
                <a:solidFill>
                  <a:schemeClr val="bg1">
                    <a:lumMod val="50000"/>
                  </a:schemeClr>
                </a:solidFill>
                <a:ea typeface="맑은 고딕" pitchFamily="50" charset="-127"/>
              </a:rPr>
              <a:t>위한 </a:t>
            </a:r>
            <a:endParaRPr kumimoji="0" lang="ko-KR" altLang="en-US" sz="2000" spc="-300" dirty="0">
              <a:solidFill>
                <a:schemeClr val="bg1">
                  <a:lumMod val="50000"/>
                </a:schemeClr>
              </a:solidFill>
              <a:ea typeface="맑은 고딕" pitchFamily="50" charset="-127"/>
            </a:endParaRPr>
          </a:p>
        </p:txBody>
      </p:sp>
      <p:sp>
        <p:nvSpPr>
          <p:cNvPr id="52" name="TextBox 5"/>
          <p:cNvSpPr txBox="1">
            <a:spLocks noChangeArrowheads="1"/>
          </p:cNvSpPr>
          <p:nvPr/>
        </p:nvSpPr>
        <p:spPr bwMode="auto">
          <a:xfrm>
            <a:off x="7668344" y="888975"/>
            <a:ext cx="14756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spc="-150" dirty="0">
                <a:solidFill>
                  <a:srgbClr val="FFFF00"/>
                </a:solidFill>
                <a:ea typeface="맑은 고딕" pitchFamily="50" charset="-127"/>
              </a:rPr>
              <a:t>〉   </a:t>
            </a:r>
            <a:r>
              <a:rPr lang="ko-KR" altLang="en-US" sz="1400" spc="-150" dirty="0" err="1" smtClean="0">
                <a:solidFill>
                  <a:srgbClr val="FFFF00"/>
                </a:solidFill>
                <a:ea typeface="맑은 고딕" pitchFamily="50" charset="-127"/>
              </a:rPr>
              <a:t>건물해체원</a:t>
            </a:r>
            <a:endParaRPr lang="ko-KR" altLang="en-US" sz="1400" spc="-150" dirty="0">
              <a:solidFill>
                <a:srgbClr val="FFFF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652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2015년 교안PPT_표지내지최종-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1916832"/>
            <a:ext cx="3704860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b="1" spc="-3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근로자의 </a:t>
            </a:r>
            <a:endParaRPr lang="en-US" altLang="ko-KR" sz="4400" b="1" spc="-300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4800" spc="-3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건강증진</a:t>
            </a:r>
            <a:r>
              <a:rPr lang="ko-KR" altLang="en-US" sz="4400" spc="-3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활동</a:t>
            </a:r>
          </a:p>
        </p:txBody>
      </p:sp>
      <p:pic>
        <p:nvPicPr>
          <p:cNvPr id="8" name="그림 7" descr="건강증진활동아이콘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3884740"/>
            <a:ext cx="5400600" cy="76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69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7400" y="2487613"/>
            <a:ext cx="2427288" cy="286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6775" y="2489200"/>
            <a:ext cx="2427288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9613" y="2489200"/>
            <a:ext cx="2427287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476375" y="4718050"/>
            <a:ext cx="11668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유산소</a:t>
            </a: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운동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3995738" y="4718050"/>
            <a:ext cx="9286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긴장이완</a:t>
            </a:r>
            <a:endParaRPr kumimoji="0" lang="ko-KR" altLang="en-US" sz="2000" b="1" spc="-15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372225" y="4718050"/>
            <a:ext cx="11668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긍정적 대화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895350" y="2214563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3763" y="1830388"/>
            <a:ext cx="10350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9"/>
          <p:cNvSpPr txBox="1"/>
          <p:nvPr/>
        </p:nvSpPr>
        <p:spPr>
          <a:xfrm>
            <a:off x="966788" y="1852613"/>
            <a:ext cx="847725" cy="3397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300" dirty="0" smtClean="0">
                <a:solidFill>
                  <a:schemeClr val="bg1"/>
                </a:solidFill>
              </a:rPr>
              <a:t>핵심요소</a:t>
            </a:r>
          </a:p>
        </p:txBody>
      </p:sp>
    </p:spTree>
    <p:extLst>
      <p:ext uri="{BB962C8B-B14F-4D97-AF65-F5344CB8AC3E}">
        <p14:creationId xmlns:p14="http://schemas.microsoft.com/office/powerpoint/2010/main" val="406931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45" grpId="0"/>
      <p:bldP spid="3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0" descr="C:\Users\Administrator\Documents\DaumCloud\작업\외부작업\김경화 교수님 작업_KOSHA\2차 작업\아이콘등 사용 이미지\ti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2214563"/>
            <a:ext cx="74295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20F0F-4219-411B-ABA4-EAD242EDFEF5}" type="slidenum">
              <a:rPr lang="ko-KR" altLang="en-US"/>
              <a:pPr>
                <a:defRPr/>
              </a:pPr>
              <a:t>38</a:t>
            </a:fld>
            <a:endParaRPr lang="ko-KR" altLang="en-US"/>
          </a:p>
        </p:txBody>
      </p:sp>
      <p:cxnSp>
        <p:nvCxnSpPr>
          <p:cNvPr id="7" name="직선 연결선 6"/>
          <p:cNvCxnSpPr/>
          <p:nvPr/>
        </p:nvCxnSpPr>
        <p:spPr>
          <a:xfrm>
            <a:off x="895350" y="2103438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9000" y="1714500"/>
            <a:ext cx="25304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9"/>
          <p:cNvSpPr txBox="1"/>
          <p:nvPr/>
        </p:nvSpPr>
        <p:spPr>
          <a:xfrm>
            <a:off x="1047750" y="1731963"/>
            <a:ext cx="2371725" cy="3397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나의 스트레스 대처 방법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187450" y="2495550"/>
            <a:ext cx="5689600" cy="309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우선 내가 받는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스트레스가 어느 정도인지 파악한다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자신의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정신 ∙ 신체 상태를 점검 </a:t>
            </a:r>
            <a:r>
              <a:rPr kumimoji="0" lang="en-US" altLang="ko-KR" sz="16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( </a:t>
            </a:r>
            <a:r>
              <a:rPr kumimoji="0" lang="ko-KR" altLang="en-US" sz="16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건강진단</a:t>
            </a:r>
            <a:r>
              <a:rPr kumimoji="0" lang="en-US" altLang="ko-KR" sz="16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,  </a:t>
            </a:r>
            <a:r>
              <a:rPr kumimoji="0" lang="ko-KR" altLang="en-US" sz="16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스트레스 진단 </a:t>
            </a:r>
            <a:r>
              <a:rPr kumimoji="0" lang="en-US" altLang="ko-KR" sz="16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)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직장 내 스트레스가 지속될 땐 상사나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동료와 상의한다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증상이 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3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개월 이상 지속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되면 우울증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, </a:t>
            </a:r>
            <a:r>
              <a:rPr kumimoji="0" lang="ko-KR" altLang="en-US" sz="2000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뇌심혈관질환이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발생할 수 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있으니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전문의와 상담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한다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75" y="4768850"/>
            <a:ext cx="3367088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647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0" descr="C:\Users\Administrator\Documents\DaumCloud\작업\외부작업\김경화 교수님 작업_KOSHA\2차 작업\아이콘등 사용 이미지\ti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2214563"/>
            <a:ext cx="74295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E967F4-C7A6-4D08-9C72-47FB21A478FF}" type="slidenum">
              <a:rPr lang="ko-KR" altLang="en-US"/>
              <a:pPr>
                <a:defRPr/>
              </a:pPr>
              <a:t>39</a:t>
            </a:fld>
            <a:endParaRPr lang="ko-KR" altLang="en-US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187450" y="2349500"/>
            <a:ext cx="7027863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달리기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수영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등산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, </a:t>
            </a:r>
            <a:r>
              <a:rPr kumimoji="0" lang="ko-KR" altLang="en-US" sz="2000" b="1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빨리걷기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 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등 </a:t>
            </a:r>
            <a:r>
              <a:rPr kumimoji="0" lang="ko-KR" altLang="en-US" sz="2000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유산소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 운동을 꾸준히 한다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kumimoji="0" lang="ko-KR" altLang="en-US" sz="2000" b="1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스트레칭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요가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단전호흡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명상 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등 긴장을 완화시킨다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과다한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음주와 흡연은 피한다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취미생활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오락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운동 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등 건전한 생활 리듬을 유지한다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거절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할 줄도 알아야 한다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휴일에는 푹 쉰다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긍정적 태도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가 </a:t>
            </a:r>
            <a:r>
              <a:rPr kumimoji="0" lang="ko-KR" altLang="en-US" sz="20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중요하다</a:t>
            </a:r>
            <a:r>
              <a:rPr kumimoji="0" lang="en-US" altLang="ko-KR" sz="20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</a:rPr>
              <a:t>.</a:t>
            </a:r>
            <a:endParaRPr kumimoji="0" lang="en-US" altLang="ko-KR" sz="2000" spc="-3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n-ea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895350" y="2090738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9000" y="1711325"/>
            <a:ext cx="29622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/>
          <p:nvPr/>
        </p:nvSpPr>
        <p:spPr>
          <a:xfrm>
            <a:off x="971550" y="1720850"/>
            <a:ext cx="2928938" cy="3397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스트레스로 인한 질환 예방 수칙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75" y="4768850"/>
            <a:ext cx="3367088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785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2627313" y="614363"/>
            <a:ext cx="5616575" cy="946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아래에 있는 항목들이 지난 일주일 동안 귀하에게 얼마나 자주 일어났었는지 체크하세요</a:t>
            </a:r>
            <a:r>
              <a:rPr kumimoji="0" lang="en-US" altLang="ko-KR" sz="14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	A : </a:t>
            </a:r>
            <a:r>
              <a:rPr kumimoji="0" lang="ko-KR" altLang="en-US" sz="11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극히 드물다</a:t>
            </a:r>
            <a:r>
              <a:rPr kumimoji="0" lang="en-US" altLang="ko-KR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(</a:t>
            </a:r>
            <a:r>
              <a:rPr kumimoji="0" lang="ko-KR" altLang="en-US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일주일 </a:t>
            </a:r>
            <a:r>
              <a:rPr kumimoji="0" lang="en-US" altLang="ko-KR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일 이하</a:t>
            </a:r>
            <a:r>
              <a:rPr kumimoji="0" lang="en-US" altLang="ko-KR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	</a:t>
            </a:r>
            <a:r>
              <a:rPr kumimoji="0" lang="en-US" altLang="ko-KR" sz="11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                       B :  </a:t>
            </a:r>
            <a:r>
              <a:rPr kumimoji="0" lang="ko-KR" altLang="en-US" sz="11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가끔 있었다</a:t>
            </a:r>
            <a:r>
              <a:rPr kumimoji="0" lang="en-US" altLang="ko-KR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   (</a:t>
            </a:r>
            <a:r>
              <a:rPr kumimoji="0" lang="ko-KR" altLang="en-US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일주일 </a:t>
            </a:r>
            <a:r>
              <a:rPr kumimoji="0" lang="en-US" altLang="ko-KR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1~2</a:t>
            </a:r>
            <a:r>
              <a:rPr kumimoji="0" lang="ko-KR" altLang="en-US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일간</a:t>
            </a:r>
            <a:r>
              <a:rPr kumimoji="0" lang="en-US" altLang="ko-KR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	C : </a:t>
            </a:r>
            <a:r>
              <a:rPr kumimoji="0" lang="ko-KR" altLang="en-US" sz="11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종종 있었다</a:t>
            </a:r>
            <a:r>
              <a:rPr kumimoji="0" lang="en-US" altLang="ko-KR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05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일주일 </a:t>
            </a:r>
            <a:r>
              <a:rPr kumimoji="0" lang="en-US" altLang="ko-KR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3~4</a:t>
            </a:r>
            <a:r>
              <a:rPr kumimoji="0" lang="ko-KR" altLang="en-US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일간</a:t>
            </a:r>
            <a:r>
              <a:rPr kumimoji="0" lang="en-US" altLang="ko-KR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en-US" altLang="ko-KR" sz="105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	</a:t>
            </a:r>
            <a:r>
              <a:rPr kumimoji="0" lang="en-US" altLang="ko-KR" sz="11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                       D </a:t>
            </a:r>
            <a:r>
              <a:rPr kumimoji="0" lang="en-US" altLang="ko-KR" sz="11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     </a:t>
            </a:r>
            <a:r>
              <a:rPr kumimoji="0" lang="ko-KR" altLang="en-US" sz="11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대부분 그랬다  </a:t>
            </a:r>
            <a:r>
              <a:rPr kumimoji="0" lang="en-US" altLang="ko-KR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일주</a:t>
            </a:r>
            <a:r>
              <a:rPr kumimoji="0" lang="ko-KR" altLang="en-US" sz="105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일  </a:t>
            </a:r>
            <a:r>
              <a:rPr kumimoji="0" lang="en-US" altLang="ko-KR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ko-KR" altLang="en-US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일 이상</a:t>
            </a:r>
            <a:r>
              <a:rPr kumimoji="0" lang="en-US" altLang="ko-KR" sz="105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1050" b="1" spc="-1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76" name="Picture 4" descr="C:\Users\Administrator\Documents\DaumCloud\작업\외부작업\김경화 교수님 작업_KOSHA\2차 작업\건강증진활동\guides\jpg\스트레스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6788" y="1568450"/>
            <a:ext cx="7205662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3924300" y="6381750"/>
            <a:ext cx="43195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50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총 점 </a:t>
            </a:r>
            <a:r>
              <a:rPr kumimoji="0" lang="en-US" altLang="ko-KR" sz="1050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en-US" altLang="ko-KR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60</a:t>
            </a:r>
            <a:r>
              <a:rPr kumimoji="0"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점</a:t>
            </a:r>
            <a:r>
              <a:rPr kumimoji="0" lang="en-US" altLang="ko-KR" sz="1050" b="1" spc="-15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spc="-15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우울증 판단 기준 </a:t>
            </a:r>
            <a:r>
              <a:rPr kumimoji="0" lang="en-US" altLang="ko-KR" sz="1200" b="1" spc="-15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kumimoji="0" lang="en-US" altLang="ko-KR" sz="1200" b="1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25</a:t>
            </a:r>
            <a:r>
              <a:rPr kumimoji="0" lang="ko-KR" altLang="en-US" sz="1200" b="1" spc="-15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점 이상 </a:t>
            </a:r>
            <a:r>
              <a:rPr kumimoji="0" lang="en-US" altLang="ko-KR" sz="1000" b="1" spc="-15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000" b="1" spc="-150" dirty="0">
                <a:latin typeface="맑은 고딕" pitchFamily="50" charset="-127"/>
                <a:ea typeface="맑은 고딕" pitchFamily="50" charset="-127"/>
              </a:rPr>
              <a:t>전문가 상담이 필요합니다</a:t>
            </a:r>
            <a:r>
              <a:rPr kumimoji="0" lang="en-US" altLang="ko-KR" sz="1000" b="1" spc="-150" dirty="0">
                <a:latin typeface="맑은 고딕" pitchFamily="50" charset="-127"/>
                <a:ea typeface="맑은 고딕" pitchFamily="50" charset="-127"/>
              </a:rPr>
              <a:t>.)</a:t>
            </a:r>
            <a:endParaRPr kumimoji="0" lang="ko-KR" altLang="en-US" sz="1000" b="1" spc="-15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026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0588" y="2576513"/>
            <a:ext cx="243522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5338" y="2576513"/>
            <a:ext cx="2436812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07075" y="2576513"/>
            <a:ext cx="2436813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285875" y="4818063"/>
            <a:ext cx="15398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천천히 </a:t>
            </a:r>
            <a:r>
              <a:rPr kumimoji="0"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스트레칭</a:t>
            </a:r>
            <a:endParaRPr kumimoji="0" lang="ko-KR" altLang="en-US" sz="1600" b="1" spc="-15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4071938" y="4792663"/>
            <a:ext cx="9286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자세유지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500813" y="4818063"/>
            <a:ext cx="92868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평상호흡</a:t>
            </a:r>
            <a:endParaRPr kumimoji="0" lang="ko-KR" altLang="en-US" sz="1600" b="1" spc="-15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895350" y="2243138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3763" y="1857375"/>
            <a:ext cx="124142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9"/>
          <p:cNvSpPr txBox="1"/>
          <p:nvPr/>
        </p:nvSpPr>
        <p:spPr>
          <a:xfrm>
            <a:off x="1042988" y="1881188"/>
            <a:ext cx="1052512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핵심요소</a:t>
            </a:r>
          </a:p>
        </p:txBody>
      </p:sp>
    </p:spTree>
    <p:extLst>
      <p:ext uri="{BB962C8B-B14F-4D97-AF65-F5344CB8AC3E}">
        <p14:creationId xmlns:p14="http://schemas.microsoft.com/office/powerpoint/2010/main" val="336433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45" grpId="0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C895E7-8D09-45E8-A7C5-8F9EDCCAFA4E}" type="slidenum">
              <a:rPr lang="ko-KR" altLang="en-US"/>
              <a:pPr>
                <a:defRPr/>
              </a:pPr>
              <a:t>42</a:t>
            </a:fld>
            <a:endParaRPr lang="ko-KR" altLang="en-US"/>
          </a:p>
        </p:txBody>
      </p:sp>
      <p:cxnSp>
        <p:nvCxnSpPr>
          <p:cNvPr id="7" name="직선 연결선 6"/>
          <p:cNvCxnSpPr/>
          <p:nvPr/>
        </p:nvCxnSpPr>
        <p:spPr>
          <a:xfrm>
            <a:off x="895350" y="2103438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000" y="1714500"/>
            <a:ext cx="2611438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076325" y="1731963"/>
            <a:ext cx="4500563" cy="3397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이런 </a:t>
            </a:r>
            <a:r>
              <a:rPr kumimoji="0" lang="ko-KR" altLang="en-US" sz="1600" b="1" spc="-150" dirty="0" err="1" smtClean="0">
                <a:solidFill>
                  <a:schemeClr val="bg1"/>
                </a:solidFill>
              </a:rPr>
              <a:t>스트레칭을</a:t>
            </a: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 부탁해</a:t>
            </a:r>
            <a:r>
              <a:rPr kumimoji="0" lang="en-US" altLang="ko-KR" sz="1600" b="1" spc="-150" dirty="0" smtClean="0">
                <a:solidFill>
                  <a:schemeClr val="bg1"/>
                </a:solidFill>
              </a:rPr>
              <a:t>!</a:t>
            </a:r>
          </a:p>
        </p:txBody>
      </p:sp>
      <p:pic>
        <p:nvPicPr>
          <p:cNvPr id="17" name="Picture 10" descr="C:\Users\Administrator\Documents\DaumCloud\작업\외부작업\김경화 교수님 작업_KOSHA\2차 작업\아이콘등 사용 이미지\ti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2214563"/>
            <a:ext cx="74295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187450" y="2563813"/>
            <a:ext cx="6624638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작업 후 </a:t>
            </a:r>
            <a:r>
              <a:rPr kumimoji="0" lang="ko-KR" altLang="en-US" sz="2000" b="1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스트레칭은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작업 전보다 길게</a:t>
            </a:r>
          </a:p>
          <a:p>
            <a:pPr marL="342900" indent="-3429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작업 틈틈이 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몸에 반동을 주지 않고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천천히</a:t>
            </a:r>
          </a:p>
          <a:p>
            <a:pPr marL="342900" indent="-3429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000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스트레칭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자세는 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회에 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10~30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초 정도 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유지</a:t>
            </a:r>
          </a:p>
          <a:p>
            <a:pPr marL="342900" indent="-3429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spc="-3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스트레칭을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할 때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평상시 호흡 유지</a:t>
            </a:r>
          </a:p>
          <a:p>
            <a:pPr marL="342900" indent="-3429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주위 작업자 신경 쓰지 말고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꾸준히 실시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71450" y="4508500"/>
            <a:ext cx="9351963" cy="240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113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2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/>
          <p:nvPr/>
        </p:nvSpPr>
        <p:spPr>
          <a:xfrm>
            <a:off x="742950" y="928688"/>
            <a:ext cx="3471863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spc="-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당신은 </a:t>
            </a:r>
            <a:r>
              <a:rPr kumimoji="0" lang="en-US" altLang="ko-KR" sz="2000" b="1" spc="-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kumimoji="0" lang="ko-KR" altLang="en-US" sz="2000" b="1" spc="-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주일에 몇 번 운동하나요</a:t>
            </a:r>
            <a:r>
              <a:rPr kumimoji="0" lang="en-US" altLang="ko-KR" sz="2000" b="1" spc="-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</p:txBody>
      </p:sp>
      <p:pic>
        <p:nvPicPr>
          <p:cNvPr id="4101" name="Picture 5" descr="C:\Users\Administrator\Documents\DaumCloud\작업\외부작업\김경화 교수님 작업_KOSHA\2차 작업\건강증진활동\guides\jpg\스트레칭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1458913"/>
            <a:ext cx="71818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672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9163" y="2528888"/>
            <a:ext cx="2416175" cy="285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5025" y="2528888"/>
            <a:ext cx="2416175" cy="285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32475" y="2528888"/>
            <a:ext cx="2416175" cy="285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1338263" y="4751388"/>
            <a:ext cx="1441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석면해체 </a:t>
            </a:r>
            <a:r>
              <a:rPr kumimoji="0"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· </a:t>
            </a: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제거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3981450" y="4724400"/>
            <a:ext cx="11668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플랜트 건설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6370638" y="4751388"/>
            <a:ext cx="13001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화학물질취급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895350" y="2243138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3763" y="1857375"/>
            <a:ext cx="124142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9"/>
          <p:cNvSpPr txBox="1"/>
          <p:nvPr/>
        </p:nvSpPr>
        <p:spPr>
          <a:xfrm>
            <a:off x="1020763" y="1881188"/>
            <a:ext cx="1857375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핵심요소</a:t>
            </a:r>
          </a:p>
        </p:txBody>
      </p:sp>
    </p:spTree>
    <p:extLst>
      <p:ext uri="{BB962C8B-B14F-4D97-AF65-F5344CB8AC3E}">
        <p14:creationId xmlns:p14="http://schemas.microsoft.com/office/powerpoint/2010/main" val="3709256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  <p:bldP spid="46" grpId="0"/>
      <p:bldP spid="1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 flipV="1">
            <a:off x="4357688" y="2857500"/>
            <a:ext cx="3429000" cy="460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9" name="직사각형 28"/>
          <p:cNvSpPr/>
          <p:nvPr/>
        </p:nvSpPr>
        <p:spPr>
          <a:xfrm flipV="1">
            <a:off x="4357688" y="4105275"/>
            <a:ext cx="3857625" cy="460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0" name="직사각형 29"/>
          <p:cNvSpPr/>
          <p:nvPr/>
        </p:nvSpPr>
        <p:spPr>
          <a:xfrm flipV="1">
            <a:off x="4357688" y="5295900"/>
            <a:ext cx="3857625" cy="460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24578" name="Picture 8" descr="C:\Users\Administrator\Documents\DaumCloud\작업\외부작업\김경화 교수님 작업_KOSHA\2차 작업\#1_고령근로자\images\흡연자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2047875"/>
            <a:ext cx="4486276" cy="483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042988" y="3338513"/>
            <a:ext cx="1947862" cy="954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3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비흡연자에 비해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b="1" spc="-3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흡연자가</a:t>
            </a:r>
            <a:r>
              <a:rPr kumimoji="0" lang="ko-KR" altLang="en-US" sz="2400" spc="-3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4663" y="2168525"/>
            <a:ext cx="120491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폐암</a:t>
            </a:r>
            <a:r>
              <a:rPr kumimoji="0" lang="ko-KR" altLang="en-US" sz="20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에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걸릴 확률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84663" y="3417888"/>
            <a:ext cx="19859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심혈관 질환으로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사망</a:t>
            </a:r>
            <a:r>
              <a:rPr kumimoji="0" lang="ko-KR" altLang="en-US" sz="20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할 확률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84663" y="4592638"/>
            <a:ext cx="2152650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간접흡연</a:t>
            </a:r>
            <a:r>
              <a:rPr kumimoji="0" lang="ko-KR" altLang="en-US" sz="20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으로 인한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폐암</a:t>
            </a:r>
            <a:r>
              <a:rPr kumimoji="0" lang="ko-KR" altLang="en-US" sz="20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3663" y="1916113"/>
            <a:ext cx="1127125" cy="1108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6600" b="1" spc="-150" dirty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20</a:t>
            </a:r>
            <a:endParaRPr kumimoji="0" lang="ko-KR" altLang="en-US" sz="6600" b="1" spc="-150" dirty="0">
              <a:solidFill>
                <a:schemeClr val="accent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8000" y="3184525"/>
            <a:ext cx="655638" cy="1108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6600" b="1" spc="-150" dirty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kumimoji="0" lang="ko-KR" altLang="en-US" sz="7200" b="1" spc="-150" dirty="0">
              <a:solidFill>
                <a:schemeClr val="accent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4593" name="Picture 8" descr="C:\Users\Administrator\Documents\DaumCloud\작업\외부작업\김경화 교수님 작업_KOSHA\2차 작업\아이콘등 이미지\배증가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6013" y="3367088"/>
            <a:ext cx="8509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7488238" y="2422525"/>
            <a:ext cx="4730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배</a:t>
            </a:r>
            <a:endParaRPr kumimoji="0" lang="ko-KR" altLang="en-US" sz="2000" spc="-150" dirty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72225" y="4389438"/>
            <a:ext cx="1271588" cy="1108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6600" b="1" spc="-300" dirty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3.1</a:t>
            </a:r>
            <a:endParaRPr kumimoji="0" lang="ko-KR" altLang="en-US" sz="6600" b="1" spc="-300" dirty="0">
              <a:solidFill>
                <a:schemeClr val="accent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4596" name="Picture 8" descr="C:\Users\Administrator\Documents\DaumCloud\작업\외부작업\김경화 교수님 작업_KOSHA\2차 작업\아이콘등 이미지\배증가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6013" y="4548188"/>
            <a:ext cx="8509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9000" y="1785938"/>
            <a:ext cx="2754313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938213" y="1803400"/>
            <a:ext cx="4500562" cy="3397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흡연으로 인한 </a:t>
            </a:r>
            <a:r>
              <a:rPr kumimoji="0" lang="ko-KR" altLang="en-US" sz="1600" b="1" spc="-150" dirty="0" err="1" smtClean="0">
                <a:solidFill>
                  <a:schemeClr val="bg1"/>
                </a:solidFill>
              </a:rPr>
              <a:t>건강위해</a:t>
            </a: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 증가</a:t>
            </a:r>
          </a:p>
        </p:txBody>
      </p:sp>
    </p:spTree>
    <p:extLst>
      <p:ext uri="{BB962C8B-B14F-4D97-AF65-F5344CB8AC3E}">
        <p14:creationId xmlns:p14="http://schemas.microsoft.com/office/powerpoint/2010/main" val="221033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2" grpId="0"/>
      <p:bldP spid="9" grpId="0"/>
      <p:bldP spid="14" grpId="0"/>
      <p:bldP spid="19" grpId="0"/>
      <p:bldP spid="21" grpId="0"/>
      <p:bldP spid="22" grpId="0"/>
      <p:bldP spid="23" grpId="0"/>
      <p:bldP spid="24" grpId="0"/>
      <p:bldP spid="2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Administrator\Documents\DaumCloud\작업\외부작업\김경화 교수님 작업_KOSHA\2차 작업\건강증진활동\guides\jpg\금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25" y="1557338"/>
            <a:ext cx="75247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TextBox 2"/>
          <p:cNvSpPr txBox="1">
            <a:spLocks noChangeArrowheads="1"/>
          </p:cNvSpPr>
          <p:nvPr/>
        </p:nvSpPr>
        <p:spPr bwMode="auto">
          <a:xfrm>
            <a:off x="5514975" y="1095375"/>
            <a:ext cx="291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평가방법 </a:t>
            </a:r>
            <a:r>
              <a:rPr kumimoji="0" lang="en-US" altLang="ko-KR" sz="1200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6</a:t>
            </a:r>
            <a:r>
              <a:rPr kumimoji="0" lang="ko-KR" altLang="en-US" sz="1200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개 항목에 표기한 점수를 합산한다</a:t>
            </a:r>
            <a:r>
              <a:rPr kumimoji="0" lang="en-US" altLang="ko-KR" sz="1200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spc="-15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판정방법 </a:t>
            </a:r>
            <a:r>
              <a:rPr kumimoji="0" lang="en-US" altLang="ko-KR" sz="1200" b="1" spc="-15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0~3</a:t>
            </a:r>
            <a:r>
              <a:rPr kumimoji="0" lang="ko-KR" altLang="en-US" sz="1200" b="1" spc="-15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점 낮음</a:t>
            </a:r>
            <a:r>
              <a:rPr kumimoji="0" lang="en-US" altLang="ko-KR" sz="1200" b="1" spc="-15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4~6</a:t>
            </a:r>
            <a:r>
              <a:rPr kumimoji="0" lang="ko-KR" altLang="en-US" sz="1200" b="1" spc="-150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점 중등도로 높음</a:t>
            </a:r>
          </a:p>
        </p:txBody>
      </p:sp>
      <p:sp>
        <p:nvSpPr>
          <p:cNvPr id="28" name="TextBox 9"/>
          <p:cNvSpPr txBox="1"/>
          <p:nvPr/>
        </p:nvSpPr>
        <p:spPr>
          <a:xfrm>
            <a:off x="776288" y="1000125"/>
            <a:ext cx="3571875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spc="-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나의 니코틴 의존도 알아보기</a:t>
            </a:r>
            <a:r>
              <a:rPr kumimoji="0" lang="en-US" altLang="ko-KR" sz="2000" b="1" spc="-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0410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/>
      <p:bldP spid="2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88" y="2425700"/>
            <a:ext cx="2405062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0263" y="2425700"/>
            <a:ext cx="2403475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10250" y="2425700"/>
            <a:ext cx="2405063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1704975" y="4603750"/>
            <a:ext cx="7429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뇌졸중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4102100" y="4603750"/>
            <a:ext cx="928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심근경색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6610350" y="4603750"/>
            <a:ext cx="7429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고혈압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895350" y="2246313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9000" y="1857375"/>
            <a:ext cx="1468438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9"/>
          <p:cNvSpPr txBox="1"/>
          <p:nvPr/>
        </p:nvSpPr>
        <p:spPr>
          <a:xfrm>
            <a:off x="938213" y="1874838"/>
            <a:ext cx="127635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300" dirty="0" smtClean="0">
                <a:solidFill>
                  <a:schemeClr val="bg1"/>
                </a:solidFill>
              </a:rPr>
              <a:t>주요 위험 요인</a:t>
            </a:r>
          </a:p>
        </p:txBody>
      </p:sp>
    </p:spTree>
    <p:extLst>
      <p:ext uri="{BB962C8B-B14F-4D97-AF65-F5344CB8AC3E}">
        <p14:creationId xmlns:p14="http://schemas.microsoft.com/office/powerpoint/2010/main" val="171418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  <p:bldP spid="46" grpId="0"/>
      <p:bldP spid="1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7308850" y="6037263"/>
            <a:ext cx="1873250" cy="820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000" y="1714500"/>
            <a:ext cx="32512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5214938"/>
            <a:ext cx="3652838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>
          <a:xfrm>
            <a:off x="928688" y="3382963"/>
            <a:ext cx="2740025" cy="460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928688" y="6191250"/>
            <a:ext cx="2995612" cy="460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383088" y="3382963"/>
            <a:ext cx="3068637" cy="460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4383088" y="4751388"/>
            <a:ext cx="2995612" cy="460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928688" y="4752975"/>
            <a:ext cx="2995612" cy="460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29" name="직선 연결선 28"/>
          <p:cNvCxnSpPr/>
          <p:nvPr/>
        </p:nvCxnSpPr>
        <p:spPr>
          <a:xfrm>
            <a:off x="895350" y="2103438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65188" y="1731963"/>
            <a:ext cx="3556000" cy="3397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제때 골고루 먹기</a:t>
            </a:r>
            <a:r>
              <a:rPr kumimoji="0" lang="en-US" altLang="ko-KR" sz="1600" b="1" spc="-150" dirty="0" smtClean="0">
                <a:solidFill>
                  <a:schemeClr val="bg1"/>
                </a:solidFill>
              </a:rPr>
              <a:t> </a:t>
            </a: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실천이 중요한 이유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857250" y="2205038"/>
            <a:ext cx="6737350" cy="3986391"/>
            <a:chOff x="857250" y="2205038"/>
            <a:chExt cx="6737350" cy="3986391"/>
          </a:xfrm>
        </p:grpSpPr>
        <p:sp>
          <p:nvSpPr>
            <p:cNvPr id="19" name="TextBox 9"/>
            <p:cNvSpPr txBox="1"/>
            <p:nvPr/>
          </p:nvSpPr>
          <p:spPr>
            <a:xfrm>
              <a:off x="857250" y="2205038"/>
              <a:ext cx="3282950" cy="7833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칼로리 섭취를 </a:t>
              </a:r>
              <a:r>
                <a:rPr kumimoji="0" lang="en-US" altLang="ko-KR" sz="1600" b="1" dirty="0">
                  <a:solidFill>
                    <a:schemeClr val="accent6">
                      <a:lumMod val="75000"/>
                    </a:schemeClr>
                  </a:solidFill>
                </a:rPr>
                <a:t>10%~30%</a:t>
              </a:r>
              <a:r>
                <a:rPr kumimoji="0" lang="ko-KR" altLang="en-US" sz="1600" b="1" spc="-200" dirty="0">
                  <a:solidFill>
                    <a:schemeClr val="accent6">
                      <a:lumMod val="75000"/>
                    </a:schemeClr>
                  </a:solidFill>
                </a:rPr>
                <a:t>줄이면 </a:t>
              </a: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1" spc="-200" dirty="0">
                  <a:solidFill>
                    <a:schemeClr val="accent6">
                      <a:lumMod val="75000"/>
                    </a:schemeClr>
                  </a:solidFill>
                </a:rPr>
                <a:t>면역력이 </a:t>
              </a:r>
              <a:r>
                <a:rPr kumimoji="0" lang="en-US" altLang="ko-KR" sz="1600" b="1" dirty="0">
                  <a:solidFill>
                    <a:schemeClr val="accent6">
                      <a:lumMod val="75000"/>
                    </a:schemeClr>
                  </a:solidFill>
                </a:rPr>
                <a:t>50%</a:t>
              </a:r>
              <a:r>
                <a:rPr kumimoji="0" lang="ko-KR" altLang="en-US" sz="1600" b="1" spc="-200" dirty="0">
                  <a:solidFill>
                    <a:schemeClr val="accent6">
                      <a:lumMod val="75000"/>
                    </a:schemeClr>
                  </a:solidFill>
                </a:rPr>
                <a:t>까지 높아진다</a:t>
              </a:r>
              <a:r>
                <a:rPr kumimoji="0" lang="en-US" altLang="ko-KR" sz="1600" b="1" spc="-200" dirty="0">
                  <a:solidFill>
                    <a:schemeClr val="accent6">
                      <a:lumMod val="75000"/>
                    </a:schemeClr>
                  </a:solidFill>
                </a:rPr>
                <a:t>.</a:t>
              </a:r>
              <a:endParaRPr kumimoji="0" lang="ko-KR" altLang="en-US" sz="1600" b="1" spc="-200" dirty="0" smtClean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0" name="TextBox 9"/>
            <p:cNvSpPr txBox="1"/>
            <p:nvPr/>
          </p:nvSpPr>
          <p:spPr>
            <a:xfrm>
              <a:off x="857250" y="3573463"/>
              <a:ext cx="3282950" cy="7833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서구 식단화</a:t>
              </a:r>
              <a:r>
                <a:rPr kumimoji="0" lang="en-US" altLang="ko-KR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kumimoji="0" lang="ko-KR" altLang="en-US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회식</a:t>
              </a:r>
              <a:r>
                <a:rPr kumimoji="0" lang="en-US" altLang="ko-KR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kumimoji="0" lang="ko-KR" altLang="en-US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야식 등으로 인한 </a:t>
              </a: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1" spc="-200" dirty="0">
                  <a:solidFill>
                    <a:schemeClr val="accent6">
                      <a:lumMod val="75000"/>
                    </a:schemeClr>
                  </a:solidFill>
                </a:rPr>
                <a:t>칼로리 섭취가 너무 높아지고 있다</a:t>
              </a:r>
              <a:r>
                <a:rPr kumimoji="0" lang="en-US" altLang="ko-KR" sz="1600" b="1" spc="-200" dirty="0">
                  <a:solidFill>
                    <a:schemeClr val="accent6">
                      <a:lumMod val="75000"/>
                    </a:schemeClr>
                  </a:solidFill>
                </a:rPr>
                <a:t>. </a:t>
              </a:r>
            </a:p>
          </p:txBody>
        </p:sp>
        <p:sp>
          <p:nvSpPr>
            <p:cNvPr id="21" name="TextBox 9"/>
            <p:cNvSpPr txBox="1"/>
            <p:nvPr/>
          </p:nvSpPr>
          <p:spPr>
            <a:xfrm>
              <a:off x="857250" y="4991100"/>
              <a:ext cx="3282950" cy="12003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영양섭취기준 대비 </a:t>
              </a:r>
              <a:r>
                <a:rPr kumimoji="0" lang="en-US" altLang="ko-KR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3</a:t>
              </a:r>
              <a:r>
                <a:rPr kumimoji="0" lang="ko-KR" altLang="en-US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배에 달하는 </a:t>
              </a: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1" spc="-200" dirty="0">
                  <a:solidFill>
                    <a:schemeClr val="accent6">
                      <a:lumMod val="75000"/>
                    </a:schemeClr>
                  </a:solidFill>
                </a:rPr>
                <a:t>나트륨을 과잉섭취하고 있어 </a:t>
              </a:r>
              <a:r>
                <a:rPr kumimoji="0" lang="ko-KR" altLang="en-US" sz="1600" b="1" spc="-200" dirty="0" smtClean="0">
                  <a:solidFill>
                    <a:schemeClr val="accent6">
                      <a:lumMod val="75000"/>
                    </a:schemeClr>
                  </a:solidFill>
                </a:rPr>
                <a:t> 염분섭취를 </a:t>
              </a:r>
              <a:r>
                <a:rPr kumimoji="0" lang="ko-KR" altLang="en-US" sz="1600" b="1" spc="-200" dirty="0">
                  <a:solidFill>
                    <a:schemeClr val="accent6">
                      <a:lumMod val="75000"/>
                    </a:schemeClr>
                  </a:solidFill>
                </a:rPr>
                <a:t>줄이면 혈압을 </a:t>
              </a:r>
              <a:r>
                <a:rPr kumimoji="0" lang="ko-KR" altLang="en-US" sz="1600" b="1" spc="-200" dirty="0" smtClean="0">
                  <a:solidFill>
                    <a:schemeClr val="accent6">
                      <a:lumMod val="75000"/>
                    </a:schemeClr>
                  </a:solidFill>
                </a:rPr>
                <a:t>낮출 </a:t>
              </a:r>
              <a:r>
                <a:rPr kumimoji="0" lang="ko-KR" altLang="en-US" sz="1600" b="1" spc="-200" dirty="0">
                  <a:solidFill>
                    <a:schemeClr val="accent6">
                      <a:lumMod val="75000"/>
                    </a:schemeClr>
                  </a:solidFill>
                </a:rPr>
                <a:t>수 있다</a:t>
              </a:r>
              <a:r>
                <a:rPr kumimoji="0" lang="en-US" altLang="ko-KR" sz="1600" b="1" spc="-200" dirty="0">
                  <a:solidFill>
                    <a:schemeClr val="accent6">
                      <a:lumMod val="75000"/>
                    </a:schemeClr>
                  </a:solidFill>
                </a:rPr>
                <a:t>.</a:t>
              </a:r>
            </a:p>
          </p:txBody>
        </p:sp>
        <p:sp>
          <p:nvSpPr>
            <p:cNvPr id="30" name="TextBox 9"/>
            <p:cNvSpPr txBox="1"/>
            <p:nvPr/>
          </p:nvSpPr>
          <p:spPr>
            <a:xfrm>
              <a:off x="4311650" y="2205038"/>
              <a:ext cx="3282950" cy="12003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근로자의 </a:t>
              </a:r>
              <a:r>
                <a:rPr kumimoji="0" lang="en-US" altLang="ko-KR" sz="1600" b="1" dirty="0">
                  <a:solidFill>
                    <a:schemeClr val="accent6">
                      <a:lumMod val="75000"/>
                    </a:schemeClr>
                  </a:solidFill>
                </a:rPr>
                <a:t>70%</a:t>
              </a:r>
              <a:r>
                <a:rPr kumimoji="0" lang="ko-KR" altLang="en-US" sz="1600" b="1" spc="-200" dirty="0" smtClean="0">
                  <a:solidFill>
                    <a:schemeClr val="accent6">
                      <a:lumMod val="75000"/>
                    </a:schemeClr>
                  </a:solidFill>
                </a:rPr>
                <a:t>가 급하게 식사하고 </a:t>
              </a:r>
              <a:endParaRPr kumimoji="0" lang="ko-KR" altLang="en-US" sz="1600" b="1" spc="-2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이 중 </a:t>
              </a:r>
              <a:r>
                <a:rPr kumimoji="0" lang="en-US" altLang="ko-KR" sz="1600" b="1" dirty="0">
                  <a:solidFill>
                    <a:schemeClr val="accent6">
                      <a:lumMod val="75000"/>
                    </a:schemeClr>
                  </a:solidFill>
                </a:rPr>
                <a:t>46%</a:t>
              </a:r>
              <a:r>
                <a:rPr kumimoji="0" lang="ko-KR" altLang="en-US" sz="1600" b="1" spc="-200" dirty="0" smtClean="0">
                  <a:solidFill>
                    <a:schemeClr val="accent6">
                      <a:lumMod val="75000"/>
                    </a:schemeClr>
                  </a:solidFill>
                </a:rPr>
                <a:t>가 </a:t>
              </a:r>
              <a:r>
                <a:rPr kumimoji="0" lang="ko-KR" altLang="en-US" sz="1600" b="1" spc="-200" dirty="0" err="1" smtClean="0">
                  <a:solidFill>
                    <a:schemeClr val="accent6">
                      <a:lumMod val="75000"/>
                    </a:schemeClr>
                  </a:solidFill>
                </a:rPr>
                <a:t>속쓰림</a:t>
              </a:r>
              <a:r>
                <a:rPr kumimoji="0" lang="en-US" altLang="ko-KR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600" b="1" dirty="0">
                  <a:solidFill>
                    <a:schemeClr val="accent6">
                      <a:lumMod val="75000"/>
                    </a:schemeClr>
                  </a:solidFill>
                </a:rPr>
                <a:t>20%</a:t>
              </a:r>
              <a:r>
                <a:rPr kumimoji="0" lang="ko-KR" altLang="en-US" sz="1600" b="1" spc="-200" dirty="0" smtClean="0">
                  <a:solidFill>
                    <a:schemeClr val="accent6">
                      <a:lumMod val="75000"/>
                    </a:schemeClr>
                  </a:solidFill>
                </a:rPr>
                <a:t>가 </a:t>
              </a:r>
              <a:r>
                <a:rPr kumimoji="0" lang="ko-KR" altLang="en-US" sz="1600" b="1" spc="-200" dirty="0" err="1" smtClean="0">
                  <a:solidFill>
                    <a:schemeClr val="accent6">
                      <a:lumMod val="75000"/>
                    </a:schemeClr>
                  </a:solidFill>
                </a:rPr>
                <a:t>위식도</a:t>
              </a:r>
              <a:r>
                <a:rPr kumimoji="0" lang="ko-KR" altLang="en-US" sz="1600" b="1" spc="-200" dirty="0" smtClean="0">
                  <a:solidFill>
                    <a:schemeClr val="accent6">
                      <a:lumMod val="75000"/>
                    </a:schemeClr>
                  </a:solidFill>
                </a:rPr>
                <a:t> 역류질환을 </a:t>
              </a:r>
              <a:r>
                <a:rPr kumimoji="0" lang="ko-KR" altLang="en-US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호소한다</a:t>
              </a:r>
              <a:r>
                <a:rPr kumimoji="0" lang="en-US" altLang="ko-KR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  <a:endParaRPr kumimoji="0" lang="ko-KR" altLang="en-US" sz="1600" b="1" spc="-200" dirty="0" smtClean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3" name="TextBox 9"/>
            <p:cNvSpPr txBox="1"/>
            <p:nvPr/>
          </p:nvSpPr>
          <p:spPr>
            <a:xfrm>
              <a:off x="4311650" y="3573463"/>
              <a:ext cx="3282950" cy="12003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아침을 결식하는 </a:t>
              </a: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1" spc="-200" dirty="0" smtClean="0">
                  <a:solidFill>
                    <a:schemeClr val="accent6">
                      <a:lumMod val="75000"/>
                    </a:schemeClr>
                  </a:solidFill>
                </a:rPr>
                <a:t>근로자의 </a:t>
              </a:r>
              <a:r>
                <a:rPr kumimoji="0" lang="en-US" altLang="ko-KR" sz="1600" b="1" dirty="0" smtClean="0">
                  <a:solidFill>
                    <a:schemeClr val="accent6">
                      <a:lumMod val="75000"/>
                    </a:schemeClr>
                  </a:solidFill>
                </a:rPr>
                <a:t>22.8</a:t>
              </a:r>
              <a:r>
                <a:rPr kumimoji="0" lang="en-US" altLang="ko-KR" sz="1600" b="1" dirty="0">
                  <a:solidFill>
                    <a:schemeClr val="accent6">
                      <a:lumMod val="75000"/>
                    </a:schemeClr>
                  </a:solidFill>
                </a:rPr>
                <a:t>%</a:t>
              </a:r>
              <a:r>
                <a:rPr kumimoji="0" lang="ko-KR" altLang="en-US" sz="1600" b="1" spc="-200" dirty="0" smtClean="0">
                  <a:solidFill>
                    <a:schemeClr val="accent6">
                      <a:lumMod val="75000"/>
                    </a:schemeClr>
                  </a:solidFill>
                </a:rPr>
                <a:t>가 혈당치 </a:t>
              </a:r>
              <a:r>
                <a:rPr kumimoji="0" lang="ko-KR" altLang="en-US" sz="1600" b="1" spc="-200" dirty="0">
                  <a:solidFill>
                    <a:schemeClr val="accent6">
                      <a:lumMod val="75000"/>
                    </a:schemeClr>
                  </a:solidFill>
                </a:rPr>
                <a:t>저하로 </a:t>
              </a:r>
              <a:r>
                <a:rPr kumimoji="0" lang="ko-KR" altLang="en-US" sz="1600" b="1" spc="-200" dirty="0" smtClean="0">
                  <a:solidFill>
                    <a:schemeClr val="accent6">
                      <a:lumMod val="75000"/>
                    </a:schemeClr>
                  </a:solidFill>
                </a:rPr>
                <a:t>    </a:t>
              </a:r>
              <a:r>
                <a:rPr kumimoji="0" lang="en-US" altLang="ko-KR" sz="1600" b="1" spc="-200" dirty="0" smtClean="0">
                  <a:solidFill>
                    <a:schemeClr val="accent6">
                      <a:lumMod val="75000"/>
                    </a:schemeClr>
                  </a:solidFill>
                </a:rPr>
                <a:t/>
              </a:r>
              <a:br>
                <a:rPr kumimoji="0" lang="en-US" altLang="ko-KR" sz="1600" b="1" spc="-200" dirty="0" smtClean="0">
                  <a:solidFill>
                    <a:schemeClr val="accent6">
                      <a:lumMod val="75000"/>
                    </a:schemeClr>
                  </a:solidFill>
                </a:rPr>
              </a:br>
              <a:r>
                <a:rPr kumimoji="0" lang="ko-KR" altLang="en-US" sz="1600" b="1" spc="-200" dirty="0" smtClean="0">
                  <a:solidFill>
                    <a:schemeClr val="accent6">
                      <a:lumMod val="75000"/>
                    </a:schemeClr>
                  </a:solidFill>
                </a:rPr>
                <a:t>무기력</a:t>
              </a:r>
              <a:r>
                <a:rPr kumimoji="0" lang="en-US" altLang="ko-KR" sz="1600" b="1" spc="-200" dirty="0">
                  <a:solidFill>
                    <a:schemeClr val="accent6">
                      <a:lumMod val="75000"/>
                    </a:schemeClr>
                  </a:solidFill>
                </a:rPr>
                <a:t>, </a:t>
              </a:r>
              <a:r>
                <a:rPr kumimoji="0" lang="ko-KR" altLang="en-US" sz="1600" b="1" spc="-200" dirty="0" smtClean="0">
                  <a:solidFill>
                    <a:schemeClr val="accent6">
                      <a:lumMod val="75000"/>
                    </a:schemeClr>
                  </a:solidFill>
                </a:rPr>
                <a:t>집중력 저하를 경험한다</a:t>
              </a:r>
              <a:r>
                <a:rPr kumimoji="0" lang="en-US" altLang="ko-KR" sz="1600" b="1" spc="-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  <a:endParaRPr kumimoji="0" lang="ko-KR" altLang="en-US" sz="1600" b="1" spc="-200" dirty="0" smtClean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730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23" grpId="0" animBg="1"/>
      <p:bldP spid="25" grpId="0" animBg="1"/>
      <p:bldP spid="28" grpId="0" animBg="1"/>
      <p:bldP spid="27" grpId="0" animBg="1"/>
      <p:bldP spid="3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C:\Users\Administrator\Documents\DaumCloud\작업\외부작업\김경화 교수님 작업_KOSHA\2차 작업\건강증진활동\guides\jpg\골고루먹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1075" y="1214438"/>
            <a:ext cx="71818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472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8663" y="2543175"/>
            <a:ext cx="2406650" cy="284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68675" y="2543175"/>
            <a:ext cx="2406650" cy="284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88" y="2543175"/>
            <a:ext cx="2406650" cy="284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643063" y="4754563"/>
            <a:ext cx="92868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건강문제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4330700" y="4754563"/>
            <a:ext cx="5556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비용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572250" y="4754563"/>
            <a:ext cx="9286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근무태만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895350" y="2246313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9000" y="1857375"/>
            <a:ext cx="1595438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9"/>
          <p:cNvSpPr txBox="1"/>
          <p:nvPr/>
        </p:nvSpPr>
        <p:spPr>
          <a:xfrm>
            <a:off x="971550" y="1874838"/>
            <a:ext cx="16002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주요 위험 요인</a:t>
            </a:r>
          </a:p>
        </p:txBody>
      </p:sp>
    </p:spTree>
    <p:extLst>
      <p:ext uri="{BB962C8B-B14F-4D97-AF65-F5344CB8AC3E}">
        <p14:creationId xmlns:p14="http://schemas.microsoft.com/office/powerpoint/2010/main" val="375385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45" grpId="0"/>
      <p:bldP spid="1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직선 연결선 14"/>
          <p:cNvCxnSpPr/>
          <p:nvPr/>
        </p:nvCxnSpPr>
        <p:spPr>
          <a:xfrm>
            <a:off x="895350" y="1317625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000" y="928688"/>
            <a:ext cx="18256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9"/>
          <p:cNvSpPr txBox="1"/>
          <p:nvPr/>
        </p:nvSpPr>
        <p:spPr>
          <a:xfrm>
            <a:off x="1000125" y="946150"/>
            <a:ext cx="1709738" cy="3397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err="1" smtClean="0">
                <a:solidFill>
                  <a:schemeClr val="bg1"/>
                </a:solidFill>
              </a:rPr>
              <a:t>절주를</a:t>
            </a: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 통한 이득</a:t>
            </a:r>
          </a:p>
        </p:txBody>
      </p:sp>
      <p:grpSp>
        <p:nvGrpSpPr>
          <p:cNvPr id="10" name="그룹 9"/>
          <p:cNvGrpSpPr/>
          <p:nvPr/>
        </p:nvGrpSpPr>
        <p:grpSpPr>
          <a:xfrm>
            <a:off x="857250" y="1334840"/>
            <a:ext cx="7624763" cy="5394573"/>
            <a:chOff x="857250" y="1334840"/>
            <a:chExt cx="7624763" cy="5394573"/>
          </a:xfrm>
        </p:grpSpPr>
        <p:sp>
          <p:nvSpPr>
            <p:cNvPr id="11" name="TextBox 10"/>
            <p:cNvSpPr txBox="1">
              <a:spLocks noChangeArrowheads="1"/>
            </p:cNvSpPr>
            <p:nvPr/>
          </p:nvSpPr>
          <p:spPr bwMode="auto">
            <a:xfrm>
              <a:off x="857250" y="1334840"/>
              <a:ext cx="7624763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ko-KR" altLang="en-US" sz="800" b="1" spc="-150" baseline="45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● </a:t>
              </a:r>
              <a:r>
                <a:rPr lang="ko-KR" altLang="en-US" sz="800" b="1" spc="-150" baseline="45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  </a:t>
              </a:r>
              <a:r>
                <a:rPr kumimoji="0" lang="ko-KR" altLang="en-US" sz="1300" b="1" spc="-1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음주비용과 </a:t>
              </a:r>
              <a:r>
                <a:rPr kumimoji="0" lang="ko-KR" altLang="en-US" sz="1300" b="1" spc="-1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음주 후 실수로 발생하는 손실을 막는다</a:t>
              </a:r>
              <a:r>
                <a:rPr kumimoji="0" lang="en-US" altLang="ko-KR" sz="1300" b="1" spc="-1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fontAlgn="auto"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ko-KR" altLang="en-US" sz="800" b="1" spc="-150" baseline="45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● </a:t>
              </a:r>
              <a:r>
                <a:rPr lang="en-US" altLang="ko-KR" sz="800" b="1" spc="-150" baseline="45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800" b="1" spc="-1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1300" b="1" spc="-1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자기계발과 </a:t>
              </a:r>
              <a:r>
                <a:rPr kumimoji="0" lang="ko-KR" altLang="en-US" sz="1300" b="1" spc="-1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취미를 즐긴다</a:t>
              </a:r>
              <a:r>
                <a:rPr kumimoji="0" lang="en-US" altLang="ko-KR" sz="1300" b="1" spc="-1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fontAlgn="auto"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kumimoji="0" lang="ko-KR" altLang="en-US" sz="700" b="1" spc="-150" baseline="45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●      </a:t>
              </a:r>
              <a:r>
                <a:rPr kumimoji="0" lang="ko-KR" altLang="en-US" sz="1300" b="1" spc="-1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사랑하는 </a:t>
              </a:r>
              <a:r>
                <a:rPr kumimoji="0" lang="ko-KR" altLang="en-US" sz="1300" b="1" spc="-1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사람들과 함께하는 시간이 늘어난다</a:t>
              </a:r>
              <a:r>
                <a:rPr kumimoji="0" lang="en-US" altLang="ko-KR" sz="1300" b="1" spc="-1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  <p:grpSp>
          <p:nvGrpSpPr>
            <p:cNvPr id="12" name="그룹 11"/>
            <p:cNvGrpSpPr/>
            <p:nvPr/>
          </p:nvGrpSpPr>
          <p:grpSpPr>
            <a:xfrm>
              <a:off x="981075" y="2193925"/>
              <a:ext cx="7181850" cy="4535488"/>
              <a:chOff x="981075" y="2193925"/>
              <a:chExt cx="7181850" cy="4535488"/>
            </a:xfrm>
          </p:grpSpPr>
          <p:pic>
            <p:nvPicPr>
              <p:cNvPr id="13" name="Picture 2" descr="C:\Users\Administrator\Documents\DaumCloud\작업\외부작업\김경화 교수님 작업_KOSHA\2차 작업\건강증진활동\guides\jpg\절주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981075" y="2193925"/>
                <a:ext cx="7181850" cy="4535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69829" t="14978"/>
              <a:stretch>
                <a:fillRect/>
              </a:stretch>
            </p:blipFill>
            <p:spPr bwMode="auto">
              <a:xfrm>
                <a:off x="5986463" y="2881313"/>
                <a:ext cx="2166937" cy="38433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9758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2650" y="2417763"/>
            <a:ext cx="2425700" cy="286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9625" y="2417763"/>
            <a:ext cx="2427288" cy="286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16600" y="2417763"/>
            <a:ext cx="2427288" cy="286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1509713" y="4610100"/>
            <a:ext cx="1166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과일과 채소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3979863" y="4610100"/>
            <a:ext cx="1168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유산소</a:t>
            </a: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운동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6661150" y="4610100"/>
            <a:ext cx="555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금연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895350" y="2246313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9000" y="1857375"/>
            <a:ext cx="1039813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9"/>
          <p:cNvSpPr txBox="1"/>
          <p:nvPr/>
        </p:nvSpPr>
        <p:spPr>
          <a:xfrm>
            <a:off x="971550" y="1874838"/>
            <a:ext cx="957263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핵심요소</a:t>
            </a:r>
          </a:p>
        </p:txBody>
      </p:sp>
    </p:spTree>
    <p:extLst>
      <p:ext uri="{BB962C8B-B14F-4D97-AF65-F5344CB8AC3E}">
        <p14:creationId xmlns:p14="http://schemas.microsoft.com/office/powerpoint/2010/main" val="167706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2" grpId="0"/>
      <p:bldP spid="1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000" y="1714500"/>
            <a:ext cx="2182813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직선 연결선 11"/>
          <p:cNvCxnSpPr/>
          <p:nvPr/>
        </p:nvCxnSpPr>
        <p:spPr>
          <a:xfrm>
            <a:off x="895350" y="2103438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0113" y="1731963"/>
            <a:ext cx="2857500" cy="3397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err="1" smtClean="0">
                <a:solidFill>
                  <a:schemeClr val="bg1"/>
                </a:solidFill>
              </a:rPr>
              <a:t>고지혈증은</a:t>
            </a: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 만병의 원인</a:t>
            </a:r>
          </a:p>
        </p:txBody>
      </p:sp>
      <p:pic>
        <p:nvPicPr>
          <p:cNvPr id="17" name="Picture 10" descr="C:\Users\Administrator\Documents\DaumCloud\작업\외부작업\김경화 교수님 작업_KOSHA\2차 작업\아이콘등 사용 이미지\ti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2214563"/>
            <a:ext cx="74295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195388" y="2420938"/>
            <a:ext cx="7624762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혈중 콜레스테롤 농도가 높으면 동맥경화증이 촉진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된다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협심증이나 심근경색 등 심장질환이 발생하여 </a:t>
            </a:r>
            <a:r>
              <a:rPr kumimoji="0" lang="ko-KR" altLang="en-US" sz="2000" b="1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돌연사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위험이 높다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45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세 이상 남성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55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세 이상 여성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조기 </a:t>
            </a:r>
            <a:r>
              <a:rPr kumimoji="0" lang="ko-KR" altLang="en-US" sz="2000" b="1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폐경된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여성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가족력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흡연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b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고혈압은  </a:t>
            </a:r>
            <a:r>
              <a:rPr kumimoji="0" lang="ko-KR" altLang="en-US" sz="2000" b="1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고지혈증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발병 가능성이 </a:t>
            </a:r>
            <a:r>
              <a:rPr kumimoji="0" lang="ko-KR" altLang="en-US" sz="20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높다</a:t>
            </a:r>
            <a:r>
              <a:rPr kumimoji="0" lang="en-US" altLang="ko-KR" sz="20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000" b="1" spc="-30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02475" y="4038600"/>
            <a:ext cx="20415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831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000" y="1714500"/>
            <a:ext cx="19685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/>
        </p:nvCxnSpPr>
        <p:spPr>
          <a:xfrm>
            <a:off x="895350" y="2103438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00113" y="1731963"/>
            <a:ext cx="2857500" cy="3397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err="1" smtClean="0">
                <a:solidFill>
                  <a:schemeClr val="bg1"/>
                </a:solidFill>
              </a:rPr>
              <a:t>고지혈증은</a:t>
            </a: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 예방방법</a:t>
            </a:r>
          </a:p>
        </p:txBody>
      </p:sp>
      <p:pic>
        <p:nvPicPr>
          <p:cNvPr id="12" name="Picture 10" descr="C:\Users\Administrator\Documents\DaumCloud\작업\외부작업\김경화 교수님 작업_KOSHA\2차 작업\아이콘등 사용 이미지\ti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2214563"/>
            <a:ext cx="74295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195388" y="2286000"/>
            <a:ext cx="762476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저칼로리 식사를 </a:t>
            </a:r>
            <a:r>
              <a:rPr kumimoji="0" lang="ko-KR" altLang="en-US" sz="20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한다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비만을 치료하여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표준 체중을 유지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한다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규칙적이고 적절한 </a:t>
            </a:r>
            <a:r>
              <a:rPr kumimoji="0" lang="ko-KR" altLang="en-US" sz="2000" b="1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유산소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운동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을 한다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고지혈증의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원인이 되는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당뇨병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갑상선기능저하증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b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신부전증을 치료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한다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의사가 처방한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약을 꾸준히 복용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한다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02475" y="4038600"/>
            <a:ext cx="20415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963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5013" y="2417763"/>
            <a:ext cx="2409825" cy="2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9163" y="2417763"/>
            <a:ext cx="2409825" cy="2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67088" y="2417763"/>
            <a:ext cx="2409825" cy="2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571625" y="4613275"/>
            <a:ext cx="11668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과일과 채소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4000500" y="4613275"/>
            <a:ext cx="11668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유산소</a:t>
            </a: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운동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500813" y="4613275"/>
            <a:ext cx="10699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금연 </a:t>
            </a:r>
            <a:r>
              <a:rPr kumimoji="0"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· </a:t>
            </a:r>
            <a:r>
              <a:rPr kumimoji="0"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금주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895350" y="2246313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9000" y="1857375"/>
            <a:ext cx="1039813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9"/>
          <p:cNvSpPr txBox="1"/>
          <p:nvPr/>
        </p:nvSpPr>
        <p:spPr>
          <a:xfrm>
            <a:off x="971550" y="1874838"/>
            <a:ext cx="957263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300" smtClean="0">
                <a:solidFill>
                  <a:schemeClr val="bg1"/>
                </a:solidFill>
              </a:rPr>
              <a:t>핵심요소</a:t>
            </a:r>
            <a:endParaRPr kumimoji="0" lang="ko-KR" altLang="en-US" sz="1600" b="1" spc="-3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57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45" grpId="0"/>
      <p:bldP spid="1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C:\Users\Administrator\Documents\DaumCloud\작업\외부작업\김경화 교수님 작업_KOSHA\2차 작업\아이콘등 사용 이미지\ti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2146300"/>
            <a:ext cx="742950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8775" y="-38100"/>
            <a:ext cx="3714750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9000" y="1714500"/>
            <a:ext cx="19685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직선 연결선 7"/>
          <p:cNvCxnSpPr/>
          <p:nvPr/>
        </p:nvCxnSpPr>
        <p:spPr>
          <a:xfrm>
            <a:off x="895350" y="2103438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81075" y="1731963"/>
            <a:ext cx="1785938" cy="3397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300" dirty="0" smtClean="0">
                <a:solidFill>
                  <a:schemeClr val="bg1"/>
                </a:solidFill>
              </a:rPr>
              <a:t>당뇨병은 만병의 원인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187450" y="2205038"/>
            <a:ext cx="7100888" cy="393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Blip>
                <a:blip r:embed="rId6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우리 몸에서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탄수화물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지방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단백질의 처리과정에 이상이 생기는 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흔한 병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Blip>
                <a:blip r:embed="rId6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주로 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40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세 이후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에 나타나며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대개 환자가 비만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Blip>
                <a:blip r:embed="rId6"/>
              </a:buBlip>
              <a:defRPr/>
            </a:pP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피로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잦은 소변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심한 갈증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체중감소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시력감퇴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잦은 감염과 상처가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잘 아물지 않는다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Blip>
                <a:blip r:embed="rId6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눈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콩팥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신경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심혈관계 및 발에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합병증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 나타난다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Blip>
                <a:blip r:embed="rId6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당뇨병을 앓고 있다면 정기적으로 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의사의 진료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를 받아야 한다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597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8775" y="-38100"/>
            <a:ext cx="3714750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 descr="C:\Users\Administrator\Documents\DaumCloud\작업\외부작업\김경화 교수님 작업_KOSHA\2차 작업\아이콘등 사용 이미지\ti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2146300"/>
            <a:ext cx="742950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195388" y="2205038"/>
            <a:ext cx="7624762" cy="401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식사를 거르거나 늦게 먹거나 식사량을 바꾸지 않는다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의사와 상의 없이 운동량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먹는 알약 또는 인슐린 주사량을 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바꾸지 않는다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사탕이나 </a:t>
            </a:r>
            <a:r>
              <a:rPr kumimoji="0" lang="ko-KR" altLang="en-US" sz="2000" b="1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카라멜</a:t>
            </a:r>
            <a:r>
              <a:rPr kumimoji="0" lang="ko-KR" altLang="en-US" sz="2000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을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갖고 다니며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당뇨병 환자임을 알리는 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명찰을 휴대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한다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5"/>
              </a:buBlip>
              <a:defRPr/>
            </a:pP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급할 땐 당분이 들어있는 음식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(10g),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오렌지 </a:t>
            </a:r>
            <a:r>
              <a:rPr kumimoji="0" lang="ko-KR" altLang="en-US" sz="2000" b="1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쥬스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1/2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컵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b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ko-KR" altLang="en-US" sz="2000" b="1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사과쥬스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1/3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컵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spc="-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포도쥬스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1/4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컵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설탕 작은 숟갈로 </a:t>
            </a:r>
            <a:r>
              <a:rPr kumimoji="0" lang="en-US" altLang="ko-KR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sz="2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번</a:t>
            </a:r>
            <a:r>
              <a:rPr kumimoji="0" lang="ko-KR" altLang="en-US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먹는다</a:t>
            </a:r>
            <a:r>
              <a:rPr kumimoji="0" lang="en-US" altLang="ko-KR" sz="2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9000" y="1714500"/>
            <a:ext cx="27463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직선 연결선 8"/>
          <p:cNvCxnSpPr/>
          <p:nvPr/>
        </p:nvCxnSpPr>
        <p:spPr>
          <a:xfrm>
            <a:off x="895350" y="2103438"/>
            <a:ext cx="7319963" cy="0"/>
          </a:xfrm>
          <a:prstGeom prst="line">
            <a:avLst/>
          </a:prstGeom>
          <a:ln w="12700">
            <a:solidFill>
              <a:srgbClr val="077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81075" y="1731963"/>
            <a:ext cx="2654300" cy="3397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 err="1" smtClean="0">
                <a:solidFill>
                  <a:schemeClr val="bg1"/>
                </a:solidFill>
              </a:rPr>
              <a:t>저혈당으로부터</a:t>
            </a:r>
            <a:r>
              <a:rPr kumimoji="0" lang="ko-KR" altLang="en-US" sz="1600" b="1" spc="-150" dirty="0" smtClean="0">
                <a:solidFill>
                  <a:schemeClr val="bg1"/>
                </a:solidFill>
              </a:rPr>
              <a:t> 나를 지키자</a:t>
            </a:r>
          </a:p>
        </p:txBody>
      </p:sp>
    </p:spTree>
    <p:extLst>
      <p:ext uri="{BB962C8B-B14F-4D97-AF65-F5344CB8AC3E}">
        <p14:creationId xmlns:p14="http://schemas.microsoft.com/office/powerpoint/2010/main" val="62680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2015년 교안PPT_표지내지최종-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0" y="2148825"/>
            <a:ext cx="9144000" cy="13234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chemeClr val="bg1"/>
                </a:solidFill>
              </a:rPr>
              <a:t>감사합니다</a:t>
            </a:r>
            <a:endParaRPr lang="en-US" altLang="ko-KR" sz="44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3600" dirty="0" smtClean="0">
                <a:solidFill>
                  <a:schemeClr val="bg1"/>
                </a:solidFill>
              </a:rPr>
              <a:t>THANK YOU </a:t>
            </a:r>
            <a:endParaRPr lang="en-US" altLang="ko-KR" sz="3600" dirty="0">
              <a:solidFill>
                <a:schemeClr val="bg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0" y="3810073"/>
            <a:ext cx="914400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b="1" spc="-150" dirty="0" smtClean="0">
                <a:solidFill>
                  <a:srgbClr val="489BC4"/>
                </a:solidFill>
                <a:latin typeface="+mj-lt"/>
              </a:rPr>
              <a:t>위험을 보는 것이 안전의 시작입니다</a:t>
            </a:r>
            <a:r>
              <a:rPr lang="en-US" altLang="ko-KR" sz="1400" b="1" spc="-150" dirty="0" smtClean="0">
                <a:solidFill>
                  <a:srgbClr val="489BC4"/>
                </a:solidFill>
                <a:latin typeface="+mj-lt"/>
              </a:rPr>
              <a:t>.</a:t>
            </a:r>
            <a:endParaRPr lang="en-US" altLang="ko-KR" sz="1400" b="1" spc="-150" dirty="0">
              <a:solidFill>
                <a:srgbClr val="489BC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07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1200" b="1" dirty="0" smtClean="0">
            <a:solidFill>
              <a:schemeClr val="tx1">
                <a:lumMod val="50000"/>
                <a:lumOff val="50000"/>
              </a:schemeClr>
            </a:solidFill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7752</TotalTime>
  <Words>4066</Words>
  <Application>Microsoft Office PowerPoint</Application>
  <PresentationFormat>화면 슬라이드 쇼(4:3)</PresentationFormat>
  <Paragraphs>730</Paragraphs>
  <Slides>58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58</vt:i4>
      </vt:variant>
    </vt:vector>
  </HeadingPairs>
  <TitlesOfParts>
    <vt:vector size="64" baseType="lpstr">
      <vt:lpstr>굴림</vt:lpstr>
      <vt:lpstr>Arial</vt:lpstr>
      <vt:lpstr>HY헤드라인M</vt:lpstr>
      <vt:lpstr>맑은 고딕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jason2</dc:creator>
  <cp:lastModifiedBy>User</cp:lastModifiedBy>
  <cp:revision>1208</cp:revision>
  <cp:lastPrinted>2014-12-19T01:13:52Z</cp:lastPrinted>
  <dcterms:created xsi:type="dcterms:W3CDTF">2013-10-11T01:14:31Z</dcterms:created>
  <dcterms:modified xsi:type="dcterms:W3CDTF">2015-01-09T11:23:45Z</dcterms:modified>
</cp:coreProperties>
</file>